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439" r:id="rId3"/>
    <p:sldId id="258" r:id="rId4"/>
    <p:sldId id="440" r:id="rId5"/>
    <p:sldId id="441" r:id="rId6"/>
    <p:sldId id="44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94731"/>
  </p:normalViewPr>
  <p:slideViewPr>
    <p:cSldViewPr>
      <p:cViewPr varScale="1">
        <p:scale>
          <a:sx n="144" d="100"/>
          <a:sy n="144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6975-A084-E546-954D-A035578EFB55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C793-5540-7645-B67E-B02E626E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107E-4965-A345-858A-2FA1CF072D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C793-5540-7645-B67E-B02E626E2A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E408A-8985-457B-8E15-0D66B8257D57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5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1EF32-9243-4E64-8170-283436177A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5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16CE7-3C23-447F-BF00-179692344BF7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BBED5-E930-41C3-A054-121D257C97C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21FD5-FEF8-41A3-A1E0-3C7190F9F75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139D-C791-453C-AED0-03D3ECF82C08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4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10B39-ABAB-4760-8145-1D7817E8A88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8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359F7-8473-4C97-8165-287339284A77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0E240-10E7-435F-9621-955D9EDEFA5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490A6-3B39-45BB-A3DA-109462EB299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D446-E837-48B3-A4C3-318B810ACCE2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9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FAE41-E9B9-40C6-8250-13BBE0FB7C41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ludb.org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fluenza.cvm.iastate.edu/" TargetMode="External"/><Relationship Id="rId11" Type="http://schemas.microsoft.com/office/2007/relationships/hdphoto" Target="../media/hdphoto2.wdp"/><Relationship Id="rId5" Type="http://schemas.openxmlformats.org/officeDocument/2006/relationships/hyperlink" Target="https://flu-crew.org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bv-brc.org/" TargetMode="Externa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LAST-TEMPLATES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-152400"/>
            <a:ext cx="9320213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509120"/>
            <a:ext cx="5974432" cy="1224136"/>
          </a:xfrm>
        </p:spPr>
        <p:txBody>
          <a:bodyPr/>
          <a:lstStyle/>
          <a:p>
            <a:pPr algn="l"/>
            <a:r>
              <a:rPr lang="en-GB" altLang="fr-FR" sz="3200" dirty="0">
                <a:solidFill>
                  <a:schemeClr val="accent2"/>
                </a:solidFill>
                <a:latin typeface="Univers Condensed" pitchFamily="34" charset="0"/>
              </a:rPr>
              <a:t>Amy (Vincent) Baker</a:t>
            </a:r>
            <a:endParaRPr lang="fr-FR" altLang="fr-FR" sz="4600" dirty="0">
              <a:solidFill>
                <a:schemeClr val="accent2"/>
              </a:solidFill>
              <a:latin typeface="Univers Condense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7784" y="1268760"/>
            <a:ext cx="59744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br>
              <a:rPr lang="en-GB" altLang="fr-FR" sz="3200" kern="0" dirty="0">
                <a:solidFill>
                  <a:schemeClr val="accent2"/>
                </a:solidFill>
                <a:latin typeface="Univers Condensed" pitchFamily="34" charset="0"/>
              </a:rPr>
            </a:br>
            <a:r>
              <a:rPr lang="en-GB" altLang="fr-FR" sz="2400" i="1" kern="0" dirty="0">
                <a:solidFill>
                  <a:schemeClr val="accent2"/>
                </a:solidFill>
                <a:latin typeface="Univers Condensed" pitchFamily="34" charset="0"/>
              </a:rPr>
              <a:t>OFFLU Swine Influenza Virus technical meeting</a:t>
            </a:r>
            <a:br>
              <a:rPr lang="en-GB" altLang="fr-FR" sz="2400" i="1" kern="0" dirty="0">
                <a:solidFill>
                  <a:schemeClr val="accent2"/>
                </a:solidFill>
                <a:latin typeface="Univers Condensed" pitchFamily="34" charset="0"/>
              </a:rPr>
            </a:br>
            <a:r>
              <a:rPr lang="en-GB" altLang="fr-FR" sz="2400" i="1" kern="0" dirty="0">
                <a:solidFill>
                  <a:schemeClr val="accent2"/>
                </a:solidFill>
                <a:latin typeface="Univers Condensed" pitchFamily="34" charset="0"/>
              </a:rPr>
              <a:t>16  June 2022</a:t>
            </a:r>
          </a:p>
          <a:p>
            <a:pPr algn="l"/>
            <a:br>
              <a:rPr lang="en-GB" altLang="fr-FR" sz="4600" kern="0" dirty="0">
                <a:solidFill>
                  <a:schemeClr val="accent2"/>
                </a:solidFill>
                <a:latin typeface="Univers Condensed" pitchFamily="34" charset="0"/>
              </a:rPr>
            </a:br>
            <a:endParaRPr lang="fr-FR" altLang="fr-FR" sz="4600" kern="0" dirty="0">
              <a:solidFill>
                <a:schemeClr val="accent2"/>
              </a:solidFill>
              <a:latin typeface="Univers Condensed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03BDD0-7A73-7BA9-279F-5D8EF7DC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2619908"/>
            <a:ext cx="59744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br>
              <a:rPr lang="en-GB" altLang="fr-FR" sz="3200" kern="0" dirty="0">
                <a:solidFill>
                  <a:schemeClr val="accent2"/>
                </a:solidFill>
                <a:latin typeface="Univers Condensed" pitchFamily="34" charset="0"/>
              </a:rPr>
            </a:br>
            <a:r>
              <a:rPr lang="en-GB" altLang="fr-FR" sz="3200" kern="0" dirty="0">
                <a:solidFill>
                  <a:schemeClr val="accent2"/>
                </a:solidFill>
                <a:latin typeface="Univers Condensed" pitchFamily="34" charset="0"/>
              </a:rPr>
              <a:t>USDA-ARS National Animal Disease </a:t>
            </a:r>
            <a:r>
              <a:rPr lang="en-GB" altLang="fr-FR" sz="3200" kern="0" dirty="0" err="1">
                <a:solidFill>
                  <a:schemeClr val="accent2"/>
                </a:solidFill>
                <a:latin typeface="Univers Condensed" pitchFamily="34" charset="0"/>
              </a:rPr>
              <a:t>Center</a:t>
            </a:r>
            <a:r>
              <a:rPr lang="en-GB" altLang="fr-FR" sz="3200" kern="0" dirty="0">
                <a:solidFill>
                  <a:schemeClr val="accent2"/>
                </a:solidFill>
                <a:latin typeface="Univers Condensed" pitchFamily="34" charset="0"/>
              </a:rPr>
              <a:t> Update</a:t>
            </a:r>
            <a:br>
              <a:rPr lang="en-GB" altLang="fr-FR" sz="4600" kern="0" dirty="0">
                <a:solidFill>
                  <a:schemeClr val="accent2"/>
                </a:solidFill>
                <a:latin typeface="Univers Condensed" pitchFamily="34" charset="0"/>
              </a:rPr>
            </a:br>
            <a:endParaRPr lang="fr-FR" altLang="fr-FR" sz="4600" kern="0" dirty="0">
              <a:solidFill>
                <a:schemeClr val="accent2"/>
              </a:solidFill>
              <a:latin typeface="Univer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AC12F8-42D4-9B47-B91E-6076702B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latin typeface="Bangla MN" pitchFamily="2" charset="0"/>
                <a:ea typeface="Britannic Bold" charset="0"/>
                <a:cs typeface="Bangla MN" pitchFamily="2" charset="0"/>
              </a:rPr>
              <a:t>Tools to monitor diversity of</a:t>
            </a:r>
            <a:br>
              <a:rPr lang="en-US" sz="3200" dirty="0">
                <a:latin typeface="Bangla MN" pitchFamily="2" charset="0"/>
                <a:ea typeface="Britannic Bold" charset="0"/>
                <a:cs typeface="Bangla MN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Bangla MN" pitchFamily="2" charset="0"/>
                <a:ea typeface="Britannic Bold" charset="0"/>
                <a:cs typeface="Bangla MN" pitchFamily="2" charset="0"/>
              </a:rPr>
              <a:t>IAV in Swine</a:t>
            </a:r>
            <a:endParaRPr lang="en-US" sz="3200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85E836-4233-D248-A3DD-239984017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468" y="1906535"/>
            <a:ext cx="6347048" cy="3394472"/>
          </a:xfrm>
        </p:spPr>
        <p:txBody>
          <a:bodyPr>
            <a:normAutofit lnSpcReduction="10000"/>
          </a:bodyPr>
          <a:lstStyle/>
          <a:p>
            <a:r>
              <a:rPr lang="en-US" sz="2000" strike="sngStrike" dirty="0"/>
              <a:t>Influenza Research Database (</a:t>
            </a:r>
            <a:r>
              <a:rPr lang="en-US" sz="2000" u="sng" strike="sngStrike" dirty="0">
                <a:hlinkClick r:id="rId3"/>
              </a:rPr>
              <a:t>https://www.fludb.org</a:t>
            </a:r>
            <a:r>
              <a:rPr lang="en-US" sz="2000" strike="sngStrike" dirty="0"/>
              <a:t> )</a:t>
            </a:r>
          </a:p>
          <a:p>
            <a:r>
              <a:rPr lang="en-US" sz="2000" dirty="0">
                <a:highlight>
                  <a:srgbClr val="FFFF00"/>
                </a:highlight>
              </a:rPr>
              <a:t>Bacterial and Viral Bioinformatics Resource Center (</a:t>
            </a:r>
            <a:r>
              <a:rPr lang="en-US" sz="2000" dirty="0">
                <a:highlight>
                  <a:srgbClr val="FFFF00"/>
                </a:highlight>
                <a:hlinkClick r:id="rId4"/>
              </a:rPr>
              <a:t>https://www.bv-brc.org</a:t>
            </a:r>
            <a:r>
              <a:rPr lang="en-US" sz="2000" dirty="0">
                <a:highlight>
                  <a:srgbClr val="FFFF00"/>
                </a:highlight>
              </a:rPr>
              <a:t>)</a:t>
            </a:r>
          </a:p>
          <a:p>
            <a:r>
              <a:rPr lang="en-US" sz="2000" dirty="0" err="1"/>
              <a:t>octoFLU</a:t>
            </a:r>
            <a:r>
              <a:rPr lang="en-US" sz="2000" dirty="0"/>
              <a:t> and </a:t>
            </a:r>
            <a:r>
              <a:rPr lang="en-US" sz="2000" dirty="0" err="1"/>
              <a:t>octoFLUshow</a:t>
            </a:r>
            <a:r>
              <a:rPr lang="en-US" sz="2000" dirty="0"/>
              <a:t> 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sz="2000" dirty="0"/>
              <a:t>	(</a:t>
            </a:r>
            <a:r>
              <a:rPr lang="en-US" sz="2000" u="sng" dirty="0">
                <a:hlinkClick r:id="rId5"/>
              </a:rPr>
              <a:t>https://flu-crew.org/</a:t>
            </a:r>
            <a:r>
              <a:rPr lang="en-US" sz="2000" dirty="0"/>
              <a:t> )</a:t>
            </a:r>
          </a:p>
          <a:p>
            <a:r>
              <a:rPr lang="en-US" sz="2000" dirty="0"/>
              <a:t>Iowa State University </a:t>
            </a:r>
            <a:r>
              <a:rPr lang="en-US" sz="2000" dirty="0" err="1"/>
              <a:t>FLUture</a:t>
            </a:r>
            <a:r>
              <a:rPr lang="en-US" sz="2000" dirty="0"/>
              <a:t> (</a:t>
            </a:r>
            <a:r>
              <a:rPr lang="en-US" sz="2000" dirty="0">
                <a:hlinkClick r:id="rId6"/>
              </a:rPr>
              <a:t>https://influenza.cvm.iastate.edu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Nextstrain</a:t>
            </a:r>
            <a:r>
              <a:rPr lang="en-US" sz="2000" dirty="0"/>
              <a:t> for swine IAV 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sz="2000" dirty="0"/>
              <a:t>	(</a:t>
            </a:r>
            <a:r>
              <a:rPr lang="en-US" sz="2000" u="sng" dirty="0">
                <a:hlinkClick r:id="rId5"/>
              </a:rPr>
              <a:t>https://flu-crew.org/</a:t>
            </a:r>
            <a:r>
              <a:rPr lang="en-US" sz="2000" dirty="0"/>
              <a:t> 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129897-D9CA-4844-A05B-947CC9B02F5A}"/>
              </a:ext>
            </a:extLst>
          </p:cNvPr>
          <p:cNvGrpSpPr/>
          <p:nvPr/>
        </p:nvGrpSpPr>
        <p:grpSpPr>
          <a:xfrm>
            <a:off x="5352078" y="1406125"/>
            <a:ext cx="3517763" cy="3502602"/>
            <a:chOff x="6992548" y="1417639"/>
            <a:chExt cx="4690351" cy="467013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E30F75-53F2-4B4B-8054-9C3EB7F33C69}"/>
                </a:ext>
              </a:extLst>
            </p:cNvPr>
            <p:cNvGrpSpPr/>
            <p:nvPr/>
          </p:nvGrpSpPr>
          <p:grpSpPr>
            <a:xfrm>
              <a:off x="6992548" y="1600204"/>
              <a:ext cx="4690351" cy="4487571"/>
              <a:chOff x="3818362" y="382779"/>
              <a:chExt cx="4690351" cy="448757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2929852-B7DC-514A-95F1-15525D58AF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222"/>
              <a:stretch/>
            </p:blipFill>
            <p:spPr>
              <a:xfrm>
                <a:off x="3818362" y="1480509"/>
                <a:ext cx="4690351" cy="3389841"/>
              </a:xfrm>
              <a:prstGeom prst="rect">
                <a:avLst/>
              </a:prstGeom>
            </p:spPr>
          </p:pic>
          <p:pic>
            <p:nvPicPr>
              <p:cNvPr id="12" name="Picture 2" descr="Take a Sledgehammer to Your Training Program | Fitness Blog">
                <a:extLst>
                  <a:ext uri="{FF2B5EF4-FFF2-40B4-BE49-F238E27FC236}">
                    <a16:creationId xmlns:a16="http://schemas.microsoft.com/office/drawing/2014/main" id="{09332890-03CE-2947-8D94-115EED9535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111" b="93778" l="9778" r="89778">
                            <a14:foregroundMark x1="53333" y1="7111" x2="53333" y2="7111"/>
                            <a14:foregroundMark x1="78222" y1="94222" x2="78222" y2="94222"/>
                            <a14:foregroundMark x1="55111" y1="3111" x2="55111" y2="31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313253" y="382779"/>
                <a:ext cx="2195460" cy="2195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843816-F624-7341-BF26-4EA4C406C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82" b="84898" l="16601" r="69170">
                          <a14:foregroundMark x1="16996" y1="25714" x2="16996" y2="25714"/>
                          <a14:foregroundMark x1="49407" y1="84898" x2="49407" y2="84898"/>
                          <a14:foregroundMark x1="53360" y1="46531" x2="53360" y2="46531"/>
                          <a14:foregroundMark x1="50593" y1="52653" x2="50593" y2="52653"/>
                          <a14:foregroundMark x1="35968" y1="6531" x2="35968" y2="6531"/>
                          <a14:foregroundMark x1="29644" y1="6531" x2="29644" y2="6531"/>
                          <a14:foregroundMark x1="29644" y1="5306" x2="29644" y2="5306"/>
                          <a14:foregroundMark x1="33202" y1="4082" x2="33202" y2="4082"/>
                          <a14:foregroundMark x1="34387" y1="5306" x2="34387" y2="5306"/>
                          <a14:foregroundMark x1="43083" y1="5306" x2="43083" y2="5306"/>
                          <a14:foregroundMark x1="34387" y1="4082" x2="34387" y2="4082"/>
                          <a14:foregroundMark x1="30830" y1="4082" x2="30830" y2="4082"/>
                          <a14:backgroundMark x1="64427" y1="15510" x2="64427" y2="15510"/>
                          <a14:backgroundMark x1="12253" y1="11837" x2="12253" y2="118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2083" r="24271" b="12675"/>
            <a:stretch/>
          </p:blipFill>
          <p:spPr>
            <a:xfrm>
              <a:off x="10327854" y="1417639"/>
              <a:ext cx="501930" cy="667213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20F62A7-BA19-F249-93BB-A75A5AC3EAB7}"/>
              </a:ext>
            </a:extLst>
          </p:cNvPr>
          <p:cNvSpPr txBox="1"/>
          <p:nvPr/>
        </p:nvSpPr>
        <p:spPr>
          <a:xfrm>
            <a:off x="7893360" y="2997684"/>
            <a:ext cx="10138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/>
              <a:t>Tavis Anderson</a:t>
            </a:r>
          </a:p>
        </p:txBody>
      </p:sp>
    </p:spTree>
    <p:extLst>
      <p:ext uri="{BB962C8B-B14F-4D97-AF65-F5344CB8AC3E}">
        <p14:creationId xmlns:p14="http://schemas.microsoft.com/office/powerpoint/2010/main" val="307133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" name="Picture 20" descr="LAST-TEMPLATES_Page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00"/>
            <a:ext cx="9345613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fr-FR"/>
            </a:br>
            <a:endParaRPr lang="en-GB" altLang="fr-FR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51520" y="280555"/>
            <a:ext cx="8883120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-1" dirty="0">
                <a:solidFill>
                  <a:srgbClr val="000000"/>
                </a:solidFill>
                <a:latin typeface="Garamond"/>
                <a:ea typeface="DejaVu Sans"/>
              </a:rPr>
              <a:t>HA/NA pair frequency from USDA surveillance</a:t>
            </a:r>
            <a:endParaRPr lang="fr-FR" altLang="fr-FR" sz="3200" b="1" dirty="0">
              <a:solidFill>
                <a:srgbClr val="00824A"/>
              </a:solidFill>
              <a:latin typeface="Univers Condensed" pitchFamily="34" charset="0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F0C60406-BD33-AD48-BB0A-F8AD4723F3F9}"/>
              </a:ext>
            </a:extLst>
          </p:cNvPr>
          <p:cNvSpPr/>
          <p:nvPr/>
        </p:nvSpPr>
        <p:spPr>
          <a:xfrm>
            <a:off x="1331640" y="5848445"/>
            <a:ext cx="7056784" cy="52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Total HA &amp; NA combinations – 778</a:t>
            </a:r>
            <a:endParaRPr lang="en-US" sz="14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Number excludes missing data and mixed strains for NA and HA genes</a:t>
            </a:r>
            <a:endParaRPr lang="en-US" sz="1400" b="1" strike="noStrike" spc="-1" dirty="0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F1DE3-A19E-DE4C-9ED7-DB87F6A5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8000" y="1022403"/>
            <a:ext cx="8412480" cy="49064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39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CA4B-F79A-0940-AFDA-A2D518FF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NADC Research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9509-EE52-9F4A-8357-7075A40BB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OFFLU swine report to WHO VCM</a:t>
            </a:r>
          </a:p>
          <a:p>
            <a:r>
              <a:rPr lang="en-US" dirty="0"/>
              <a:t>RP HA/NA vaccine studies</a:t>
            </a:r>
          </a:p>
          <a:p>
            <a:r>
              <a:rPr lang="en-US" dirty="0"/>
              <a:t>Swine to ferret transmission of dominant US swine strains</a:t>
            </a:r>
          </a:p>
          <a:p>
            <a:r>
              <a:rPr lang="en-US" dirty="0"/>
              <a:t>Updated antigenic characterization of US swine H1 and 2010.1 H3N2</a:t>
            </a:r>
          </a:p>
          <a:p>
            <a:r>
              <a:rPr lang="en-US" dirty="0"/>
              <a:t>Implementation of </a:t>
            </a:r>
            <a:r>
              <a:rPr lang="en-US" dirty="0" err="1"/>
              <a:t>Nextstrain</a:t>
            </a:r>
            <a:r>
              <a:rPr lang="en-US" dirty="0"/>
              <a:t> to identify resurgence of 1990.4a H3N2</a:t>
            </a:r>
          </a:p>
          <a:p>
            <a:r>
              <a:rPr lang="en-US" dirty="0"/>
              <a:t>Pathogenesis and transmission of 2.3.4.4b H5N1 US </a:t>
            </a:r>
            <a:r>
              <a:rPr lang="en-US" dirty="0" err="1"/>
              <a:t>reassortants</a:t>
            </a:r>
            <a:r>
              <a:rPr lang="en-US" dirty="0"/>
              <a:t> in swine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3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F00C-4D97-D84F-8E52-E0764FA5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2021-22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E6D2-2F1B-834A-A7A2-A3A74B56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292100" indent="-292100">
              <a:buNone/>
            </a:pPr>
            <a:r>
              <a:rPr lang="en-US" dirty="0"/>
              <a:t>Powell JD, </a:t>
            </a:r>
            <a:r>
              <a:rPr lang="en-US" dirty="0" err="1"/>
              <a:t>Abente</a:t>
            </a:r>
            <a:r>
              <a:rPr lang="en-US" dirty="0"/>
              <a:t> EJ, Chang J, Souza CK, </a:t>
            </a:r>
            <a:r>
              <a:rPr lang="en-US" dirty="0" err="1"/>
              <a:t>Rajao</a:t>
            </a:r>
            <a:r>
              <a:rPr lang="en-US" dirty="0"/>
              <a:t> DS, Anderson TK, Zeller MA, Lewis NS, Vincent AL. Characterization of contemporary 2010.1 H3N2 swine influenza A viruses circulating in United States pigs. </a:t>
            </a:r>
            <a:r>
              <a:rPr lang="en-US" dirty="0" err="1"/>
              <a:t>Virol</a:t>
            </a:r>
            <a:r>
              <a:rPr lang="en-US" dirty="0"/>
              <a:t>. 2021;553:94-101. </a:t>
            </a:r>
            <a:r>
              <a:rPr lang="en-US" dirty="0" err="1"/>
              <a:t>doi</a:t>
            </a:r>
            <a:r>
              <a:rPr lang="en-US" dirty="0"/>
              <a:t>: 10.1016/j.virol.2020.11.006.</a:t>
            </a:r>
          </a:p>
          <a:p>
            <a:pPr marL="292100" indent="-292100">
              <a:buNone/>
            </a:pPr>
            <a:endParaRPr lang="en-US" dirty="0"/>
          </a:p>
          <a:p>
            <a:pPr marL="292100" indent="-292100">
              <a:buNone/>
            </a:pPr>
            <a:r>
              <a:rPr lang="en-US" dirty="0"/>
              <a:t>Kaplan BS, Falkenberg S, </a:t>
            </a:r>
            <a:r>
              <a:rPr lang="en-US" dirty="0" err="1"/>
              <a:t>Dassanayake</a:t>
            </a:r>
            <a:r>
              <a:rPr lang="en-US" dirty="0"/>
              <a:t> R, Neill J, </a:t>
            </a:r>
            <a:r>
              <a:rPr lang="en-US" dirty="0" err="1"/>
              <a:t>Velayudhan</a:t>
            </a:r>
            <a:r>
              <a:rPr lang="en-US" dirty="0"/>
              <a:t> B, Li F, Vincent AL. Virus strain influenced the interspecies transmission of influenza D virus between calves and pigs. </a:t>
            </a:r>
            <a:r>
              <a:rPr lang="en-US" dirty="0" err="1"/>
              <a:t>Transbound</a:t>
            </a:r>
            <a:r>
              <a:rPr lang="en-US" dirty="0"/>
              <a:t> </a:t>
            </a:r>
            <a:r>
              <a:rPr lang="en-US" dirty="0" err="1"/>
              <a:t>Emerg</a:t>
            </a:r>
            <a:r>
              <a:rPr lang="en-US" dirty="0"/>
              <a:t> Dis. 2021 Nov;68(6):3396-3404. </a:t>
            </a:r>
            <a:r>
              <a:rPr lang="en-US" dirty="0" err="1"/>
              <a:t>doi</a:t>
            </a:r>
            <a:r>
              <a:rPr lang="en-US" dirty="0"/>
              <a:t>: 10.1111/tbed.13943. </a:t>
            </a:r>
            <a:r>
              <a:rPr lang="en-US" dirty="0" err="1"/>
              <a:t>Epub</a:t>
            </a:r>
            <a:r>
              <a:rPr lang="en-US" dirty="0"/>
              <a:t> 2021 Jan 7. PMID: 33259672. </a:t>
            </a:r>
          </a:p>
          <a:p>
            <a:pPr marL="292100" indent="-292100">
              <a:buNone/>
            </a:pPr>
            <a:endParaRPr lang="en-US" dirty="0"/>
          </a:p>
          <a:p>
            <a:pPr marL="292100" indent="-292100">
              <a:buNone/>
            </a:pPr>
            <a:r>
              <a:rPr lang="en-US" dirty="0"/>
              <a:t>Kaplan BS, Anderson TK, Chang J, Santos J, Perez D, Lewis N, Vincent AL. Evolution and Antigenic Advancement of N2 Neuraminidase of Swine Influenza A Viruses Circulating in the United States following Two Separate Introductions from Human Seasonal Viruses. J </a:t>
            </a:r>
            <a:r>
              <a:rPr lang="en-US" dirty="0" err="1"/>
              <a:t>Virol</a:t>
            </a:r>
            <a:r>
              <a:rPr lang="en-US" dirty="0"/>
              <a:t>. 2021 Sep 27;95(20):e0063221. </a:t>
            </a:r>
            <a:r>
              <a:rPr lang="en-US" dirty="0" err="1"/>
              <a:t>doi</a:t>
            </a:r>
            <a:r>
              <a:rPr lang="en-US" dirty="0"/>
              <a:t>: 10.1128/JVI.00632-21. </a:t>
            </a:r>
            <a:r>
              <a:rPr lang="en-US" dirty="0" err="1"/>
              <a:t>Epub</a:t>
            </a:r>
            <a:r>
              <a:rPr lang="en-US" dirty="0"/>
              <a:t> 2021 Aug 11. PMID: 34379513; PMCID: PMC8475526. </a:t>
            </a:r>
          </a:p>
          <a:p>
            <a:pPr marL="292100" indent="-292100">
              <a:buNone/>
            </a:pPr>
            <a:endParaRPr lang="en-US" dirty="0"/>
          </a:p>
          <a:p>
            <a:pPr marL="292100" indent="-292100">
              <a:buNone/>
            </a:pPr>
            <a:r>
              <a:rPr lang="en-US" dirty="0"/>
              <a:t>Zeller MA, Chang J, Vincent AL, Gauger PC, Anderson TK. Spatial and temporal coevolution of N2 neuraminidase and H1 and H3 hemagglutinin genes of influenza A virus in US swine. Virus </a:t>
            </a:r>
            <a:r>
              <a:rPr lang="en-US" dirty="0" err="1"/>
              <a:t>Evol</a:t>
            </a:r>
            <a:r>
              <a:rPr lang="en-US" dirty="0"/>
              <a:t>. 2021 Oct 8;7(2):veab090.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ve</a:t>
            </a:r>
            <a:r>
              <a:rPr lang="en-US" dirty="0"/>
              <a:t>/veab090. PMID: 35223081; PMCID: PMC8864744.</a:t>
            </a:r>
          </a:p>
          <a:p>
            <a:pPr marL="292100" indent="-292100">
              <a:buNone/>
            </a:pPr>
            <a:endParaRPr lang="en-US" dirty="0"/>
          </a:p>
          <a:p>
            <a:pPr marL="292100" indent="-292100">
              <a:buNone/>
            </a:pPr>
            <a:r>
              <a:rPr lang="en-US" dirty="0"/>
              <a:t>Souza CK, Anderson TK, Chang J, Venkatesh D, Lewis NS, </a:t>
            </a:r>
            <a:r>
              <a:rPr lang="en-US" dirty="0" err="1"/>
              <a:t>Pekosz</a:t>
            </a:r>
            <a:r>
              <a:rPr lang="en-US" dirty="0"/>
              <a:t> A, Shaw-</a:t>
            </a:r>
            <a:r>
              <a:rPr lang="en-US" dirty="0" err="1"/>
              <a:t>Saliba</a:t>
            </a:r>
            <a:r>
              <a:rPr lang="en-US" dirty="0"/>
              <a:t> K, Rothman RE, Chen KF, Vincent AL. Antigenic Distance between North American Swine and Human Seasonal H3N2 Influenza A Viruses as an Indication of Zoonotic Risk to Humans. J </a:t>
            </a:r>
            <a:r>
              <a:rPr lang="en-US" dirty="0" err="1"/>
              <a:t>Virol</a:t>
            </a:r>
            <a:r>
              <a:rPr lang="en-US" dirty="0"/>
              <a:t>. 2022 Jan 26;96(2):e0137421. </a:t>
            </a:r>
            <a:r>
              <a:rPr lang="en-US" dirty="0" err="1"/>
              <a:t>doi</a:t>
            </a:r>
            <a:r>
              <a:rPr lang="en-US" dirty="0"/>
              <a:t>: 10.1128/JVI.01374-21. </a:t>
            </a:r>
            <a:r>
              <a:rPr lang="en-US" dirty="0" err="1"/>
              <a:t>Epub</a:t>
            </a:r>
            <a:r>
              <a:rPr lang="en-US" dirty="0"/>
              <a:t> 2021 Nov 10. PMID: 34757846; PMCID: PMC8791259. </a:t>
            </a:r>
          </a:p>
          <a:p>
            <a:pPr marL="292100" indent="-292100">
              <a:buNone/>
            </a:pPr>
            <a:endParaRPr lang="en-US" dirty="0"/>
          </a:p>
          <a:p>
            <a:pPr marL="292100" indent="-292100">
              <a:buNone/>
            </a:pPr>
            <a:r>
              <a:rPr lang="en-US" dirty="0" err="1"/>
              <a:t>Arendsee</a:t>
            </a:r>
            <a:r>
              <a:rPr lang="en-US" dirty="0"/>
              <a:t> ZW, Chang J, Hufnagel DE, </a:t>
            </a:r>
            <a:r>
              <a:rPr lang="en-US" dirty="0" err="1"/>
              <a:t>Markin</a:t>
            </a:r>
            <a:r>
              <a:rPr lang="en-US" dirty="0"/>
              <a:t> A, </a:t>
            </a:r>
            <a:r>
              <a:rPr lang="en-US" dirty="0" err="1"/>
              <a:t>Janas</a:t>
            </a:r>
            <a:r>
              <a:rPr lang="en-US" dirty="0"/>
              <a:t>-Martindale A, Vincent AL, Anderson TK. </a:t>
            </a:r>
            <a:r>
              <a:rPr lang="en-US" dirty="0" err="1"/>
              <a:t>octoFLUshow</a:t>
            </a:r>
            <a:r>
              <a:rPr lang="en-US" dirty="0"/>
              <a:t>: an Interactive Tool Describing Spatial and Temporal Trends in the Genetic Diversity of Influenza A Virus in U.S. Swine. Microbiol </a:t>
            </a:r>
            <a:r>
              <a:rPr lang="en-US" dirty="0" err="1"/>
              <a:t>Resour</a:t>
            </a:r>
            <a:r>
              <a:rPr lang="en-US" dirty="0"/>
              <a:t> </a:t>
            </a:r>
            <a:r>
              <a:rPr lang="en-US" dirty="0" err="1"/>
              <a:t>Announc</a:t>
            </a:r>
            <a:r>
              <a:rPr lang="en-US" dirty="0"/>
              <a:t>. 2021 Dec 16;10(50):e0108121. </a:t>
            </a:r>
            <a:r>
              <a:rPr lang="en-US" dirty="0" err="1"/>
              <a:t>doi</a:t>
            </a:r>
            <a:r>
              <a:rPr lang="en-US" dirty="0"/>
              <a:t>: 10.1128/MRA.01081-21. </a:t>
            </a:r>
            <a:r>
              <a:rPr lang="en-US" dirty="0" err="1"/>
              <a:t>Epub</a:t>
            </a:r>
            <a:r>
              <a:rPr lang="en-US" dirty="0"/>
              <a:t> 2021 Dec 16. PMID: 34913720; PMCID: PMC8675265.</a:t>
            </a:r>
          </a:p>
          <a:p>
            <a:pPr marL="292100" indent="-292100">
              <a:buNone/>
            </a:pPr>
            <a:endParaRPr lang="en-US" dirty="0"/>
          </a:p>
          <a:p>
            <a:pPr marL="292100" indent="-292100">
              <a:buNone/>
            </a:pPr>
            <a:r>
              <a:rPr lang="en-US" dirty="0"/>
              <a:t>Sharma A, Zeller MA, Souza CK, Anderson TK, Vincent AL, Harmon K, Li G, Zhang J, Gauger PC. Characterization of a 2016-2017 Human Seasonal H3 Influenza A Virus Spillover Now Endemic to U.S. Swine. </a:t>
            </a:r>
            <a:r>
              <a:rPr lang="en-US" dirty="0" err="1"/>
              <a:t>mSphere</a:t>
            </a:r>
            <a:r>
              <a:rPr lang="en-US" dirty="0"/>
              <a:t>. 2022 Feb 23;7(1):e0080921. </a:t>
            </a:r>
            <a:r>
              <a:rPr lang="en-US" dirty="0" err="1"/>
              <a:t>doi</a:t>
            </a:r>
            <a:r>
              <a:rPr lang="en-US" dirty="0"/>
              <a:t>: 10.1128/msphere.00809-21. </a:t>
            </a:r>
            <a:r>
              <a:rPr lang="en-US" dirty="0" err="1"/>
              <a:t>Epub</a:t>
            </a:r>
            <a:r>
              <a:rPr lang="en-US" dirty="0"/>
              <a:t> 2022 Jan 12. PMID: 35019669; PMCID: PMC8754165.</a:t>
            </a:r>
          </a:p>
          <a:p>
            <a:pPr marL="292100" indent="-292100">
              <a:buNone/>
            </a:pPr>
            <a:endParaRPr lang="en-US" dirty="0"/>
          </a:p>
          <a:p>
            <a:pPr marL="292100" indent="-292100">
              <a:buNone/>
            </a:pPr>
            <a:r>
              <a:rPr lang="en-US" dirty="0"/>
              <a:t>Kimble JB, Wymore Brand M, Kaplan BS, Gauger P, Coyle EM, </a:t>
            </a:r>
            <a:r>
              <a:rPr lang="en-US" dirty="0" err="1"/>
              <a:t>Chilcote</a:t>
            </a:r>
            <a:r>
              <a:rPr lang="en-US" dirty="0"/>
              <a:t> K, Khurana S, Vincent AL. Vaccine-Associated Enhanced Respiratory Disease following Influenza Virus Infection in Ferrets Recapitulates the Model in Pigs. J </a:t>
            </a:r>
            <a:r>
              <a:rPr lang="en-US" dirty="0" err="1"/>
              <a:t>Virol</a:t>
            </a:r>
            <a:r>
              <a:rPr lang="en-US" dirty="0"/>
              <a:t>. 2022 Mar 9;96(5):e0172521. </a:t>
            </a:r>
            <a:r>
              <a:rPr lang="en-US" dirty="0" err="1"/>
              <a:t>doi</a:t>
            </a:r>
            <a:r>
              <a:rPr lang="en-US" dirty="0"/>
              <a:t>: 10.1128/JVI.01725-21. </a:t>
            </a:r>
            <a:r>
              <a:rPr lang="en-US" dirty="0" err="1"/>
              <a:t>Epub</a:t>
            </a:r>
            <a:r>
              <a:rPr lang="en-US" dirty="0"/>
              <a:t> 2022 Jan 5. PMID: 34985999; PMCID: PMC8906406. </a:t>
            </a:r>
          </a:p>
        </p:txBody>
      </p:sp>
    </p:spTree>
    <p:extLst>
      <p:ext uri="{BB962C8B-B14F-4D97-AF65-F5344CB8AC3E}">
        <p14:creationId xmlns:p14="http://schemas.microsoft.com/office/powerpoint/2010/main" val="190136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5510-A84E-344C-A327-E100B9D4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– NVSL Update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35B1B2B6-83EA-4C43-B842-C49EAFF8D7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3739797" cy="4525963"/>
          </a:xfrm>
        </p:spPr>
      </p:pic>
    </p:spTree>
    <p:extLst>
      <p:ext uri="{BB962C8B-B14F-4D97-AF65-F5344CB8AC3E}">
        <p14:creationId xmlns:p14="http://schemas.microsoft.com/office/powerpoint/2010/main" val="55853276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1D61F824C5940B87707122AB9185B" ma:contentTypeVersion="21" ma:contentTypeDescription="Crée un document." ma:contentTypeScope="" ma:versionID="93a67cc6a8a9c1673ac78e9fe1dfe555">
  <xsd:schema xmlns:xsd="http://www.w3.org/2001/XMLSchema" xmlns:xs="http://www.w3.org/2001/XMLSchema" xmlns:p="http://schemas.microsoft.com/office/2006/metadata/properties" xmlns:ns2="b3c0632f-1aac-405a-83be-a3649c619bd8" xmlns:ns3="a120b92d-f760-4527-8f9c-53ccddd68d30" targetNamespace="http://schemas.microsoft.com/office/2006/metadata/properties" ma:root="true" ma:fieldsID="845e0f4d631893d88f6ac7a2ef170ad2" ns2:_="" ns3:_="">
    <xsd:import namespace="b3c0632f-1aac-405a-83be-a3649c619bd8"/>
    <xsd:import namespace="a120b92d-f760-4527-8f9c-53ccddd68d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Status" minOccurs="0"/>
                <xsd:element ref="ns2:Not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epartment" minOccurs="0"/>
                <xsd:element ref="ns2:Comme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0632f-1aac-405a-83be-a3649c619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Status" ma:index="20" nillable="true" ma:displayName="Status" ma:description="Document status" ma:format="Dropdown" ma:internalName="Status">
      <xsd:simpleType>
        <xsd:restriction base="dms:Choice">
          <xsd:enumeration value="Original"/>
          <xsd:enumeration value="In progress"/>
          <xsd:enumeration value="For validation"/>
          <xsd:enumeration value="Validated"/>
          <xsd:enumeration value="Final"/>
          <xsd:enumeration value="Resource"/>
          <xsd:enumeration value="Copied HOME"/>
          <xsd:enumeration value="Locked to editing"/>
          <xsd:enumeration value="Template"/>
          <xsd:enumeration value="Translation check"/>
          <xsd:enumeration value="For deletion"/>
          <xsd:enumeration value="Old"/>
        </xsd:restriction>
      </xsd:simpleType>
    </xsd:element>
    <xsd:element name="Notes" ma:index="21" nillable="true" ma:displayName="Notes" ma:description="Comments" ma:format="Dropdown" ma:internalName="Notes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ad0b2da7-f7f1-4ade-bc4d-78491eef2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epartment" ma:index="26" nillable="true" ma:displayName="Department" ma:format="Dropdown" ma:internalName="Department">
      <xsd:simpleType>
        <xsd:restriction base="dms:Choice">
          <xsd:enumeration value="Sci"/>
          <xsd:enumeration value="Status"/>
          <xsd:enumeration value="Vaccine"/>
        </xsd:restriction>
      </xsd:simpleType>
    </xsd:element>
    <xsd:element name="Comments" ma:index="27" nillable="true" ma:displayName="Comments" ma:description="Description of the principal use of the version" ma:format="Dropdown" ma:internalName="Comments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0b92d-f760-4527-8f9c-53ccddd68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c9e5f9e-9505-4ebb-b168-a108e6163dcd}" ma:internalName="TaxCatchAll" ma:showField="CatchAllData" ma:web="a120b92d-f760-4527-8f9c-53ccddd68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0632f-1aac-405a-83be-a3649c619bd8">
      <Terms xmlns="http://schemas.microsoft.com/office/infopath/2007/PartnerControls"/>
    </lcf76f155ced4ddcb4097134ff3c332f>
    <TaxCatchAll xmlns="a120b92d-f760-4527-8f9c-53ccddd68d30" xsi:nil="true"/>
    <Notes xmlns="b3c0632f-1aac-405a-83be-a3649c619bd8" xsi:nil="true"/>
    <Comments xmlns="b3c0632f-1aac-405a-83be-a3649c619bd8" xsi:nil="true"/>
    <Department xmlns="b3c0632f-1aac-405a-83be-a3649c619bd8" xsi:nil="true"/>
    <Status xmlns="b3c0632f-1aac-405a-83be-a3649c619bd8" xsi:nil="true"/>
  </documentManagement>
</p:properties>
</file>

<file path=customXml/itemProps1.xml><?xml version="1.0" encoding="utf-8"?>
<ds:datastoreItem xmlns:ds="http://schemas.openxmlformats.org/officeDocument/2006/customXml" ds:itemID="{BAE79CA0-C1CF-4514-A9FD-C91029A902C9}"/>
</file>

<file path=customXml/itemProps2.xml><?xml version="1.0" encoding="utf-8"?>
<ds:datastoreItem xmlns:ds="http://schemas.openxmlformats.org/officeDocument/2006/customXml" ds:itemID="{CD030694-C302-47EF-8346-41D032EC11C2}"/>
</file>

<file path=customXml/itemProps3.xml><?xml version="1.0" encoding="utf-8"?>
<ds:datastoreItem xmlns:ds="http://schemas.openxmlformats.org/officeDocument/2006/customXml" ds:itemID="{C23C6A0D-60A4-4E23-8012-D04CA04BA216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756</Words>
  <Application>Microsoft Macintosh PowerPoint</Application>
  <PresentationFormat>On-screen Show (4:3)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Bangla MN</vt:lpstr>
      <vt:lpstr>Calibri</vt:lpstr>
      <vt:lpstr>Garamond</vt:lpstr>
      <vt:lpstr>Univers Condensed</vt:lpstr>
      <vt:lpstr>Modèle par défaut</vt:lpstr>
      <vt:lpstr>Amy (Vincent) Baker</vt:lpstr>
      <vt:lpstr>Tools to monitor diversity of IAV in Swine</vt:lpstr>
      <vt:lpstr> </vt:lpstr>
      <vt:lpstr>NADC Research Activities</vt:lpstr>
      <vt:lpstr>2021-22 Publications</vt:lpstr>
      <vt:lpstr>USDA – NVSL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Keith Hamilton OFFLU Coordinator OIE Scientific and Technical  Department </dc:title>
  <dc:creator>OIE</dc:creator>
  <cp:lastModifiedBy>Vincent, Amy - ARS</cp:lastModifiedBy>
  <cp:revision>7</cp:revision>
  <dcterms:created xsi:type="dcterms:W3CDTF">2017-03-21T10:40:05Z</dcterms:created>
  <dcterms:modified xsi:type="dcterms:W3CDTF">2022-06-16T13:05:29Z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0x010100DF51D61F824C5940B87707122AB9185B</vt:lpwstr>
  </property>
  <property fmtid="{D5CDD505-2E9C-101B-9397-08002B2CF9AE}" pid="3" name="MediaServiceImageTags">
    <vt:lpwstr/>
  </property>
</Properties>
</file>