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83" r:id="rId3"/>
    <p:sldId id="292" r:id="rId4"/>
    <p:sldId id="294" r:id="rId5"/>
    <p:sldId id="261" r:id="rId6"/>
    <p:sldId id="28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92D050"/>
    <a:srgbClr val="0188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2"/>
    <p:restoredTop sz="95041"/>
  </p:normalViewPr>
  <p:slideViewPr>
    <p:cSldViewPr>
      <p:cViewPr varScale="1">
        <p:scale>
          <a:sx n="78" d="100"/>
          <a:sy n="78" d="100"/>
        </p:scale>
        <p:origin x="18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031BC0-198D-864F-ACDB-65CA6EEF2B38}" type="doc">
      <dgm:prSet loTypeId="urn:microsoft.com/office/officeart/2005/8/layout/vList3" loCatId="" qsTypeId="urn:microsoft.com/office/officeart/2005/8/quickstyle/simple2" qsCatId="simple" csTypeId="urn:microsoft.com/office/officeart/2005/8/colors/accent2_1" csCatId="accent2" phldr="1"/>
      <dgm:spPr/>
    </dgm:pt>
    <dgm:pt modelId="{CB9D6ADB-DF40-4B4F-BC94-329AC12EE49C}">
      <dgm:prSet phldrT="[Text]"/>
      <dgm:spPr>
        <a:ln>
          <a:solidFill>
            <a:srgbClr val="0070C0"/>
          </a:solidFill>
        </a:ln>
      </dgm:spPr>
      <dgm:t>
        <a:bodyPr/>
        <a:lstStyle/>
        <a:p>
          <a:pPr>
            <a:buFontTx/>
            <a:buChar char="-"/>
          </a:pPr>
          <a:r>
            <a:rPr lang="en-US" b="0" i="0" dirty="0">
              <a:latin typeface="Trebuchet MS" panose="020B0703020202090204" pitchFamily="34" charset="0"/>
              <a:cs typeface="Arial" panose="020B0604020202020204" pitchFamily="34" charset="0"/>
            </a:rPr>
            <a:t>Swine IAV passive surveillance</a:t>
          </a:r>
          <a:endParaRPr lang="en-US" b="0" i="0" dirty="0">
            <a:latin typeface="Trebuchet MS" panose="020B0703020202090204" pitchFamily="34" charset="0"/>
          </a:endParaRPr>
        </a:p>
      </dgm:t>
    </dgm:pt>
    <dgm:pt modelId="{E4CC5764-2066-5E42-895D-781B8A67E745}" type="parTrans" cxnId="{31F0D9FE-F668-7A40-B1C6-1277085F0331}">
      <dgm:prSet/>
      <dgm:spPr/>
      <dgm:t>
        <a:bodyPr/>
        <a:lstStyle/>
        <a:p>
          <a:endParaRPr lang="en-US" b="0" i="0">
            <a:latin typeface="Trebuchet MS" panose="020B0703020202090204" pitchFamily="34" charset="0"/>
          </a:endParaRPr>
        </a:p>
      </dgm:t>
    </dgm:pt>
    <dgm:pt modelId="{3F1587E3-A5CA-DD47-8852-9EA47DC19261}" type="sibTrans" cxnId="{31F0D9FE-F668-7A40-B1C6-1277085F0331}">
      <dgm:prSet/>
      <dgm:spPr/>
      <dgm:t>
        <a:bodyPr/>
        <a:lstStyle/>
        <a:p>
          <a:endParaRPr lang="en-US" b="0" i="0">
            <a:latin typeface="Trebuchet MS" panose="020B0703020202090204" pitchFamily="34" charset="0"/>
          </a:endParaRPr>
        </a:p>
      </dgm:t>
    </dgm:pt>
    <dgm:pt modelId="{A6747182-EA12-6D40-9BFF-C1DA94A5CB1E}">
      <dgm:prSet phldrT="[Text]"/>
      <dgm:spPr>
        <a:ln>
          <a:solidFill>
            <a:srgbClr val="0070C0"/>
          </a:solidFill>
        </a:ln>
      </dgm:spPr>
      <dgm:t>
        <a:bodyPr/>
        <a:lstStyle/>
        <a:p>
          <a:pPr>
            <a:buFontTx/>
            <a:buChar char="-"/>
          </a:pPr>
          <a:r>
            <a:rPr lang="en-US" b="0" i="0" dirty="0">
              <a:latin typeface="Trebuchet MS" panose="020B0703020202090204" pitchFamily="34" charset="0"/>
              <a:cs typeface="Arial" panose="020B0604020202020204" pitchFamily="34" charset="0"/>
            </a:rPr>
            <a:t>swIAV isolates from pig herds located in 7 Brazilian states</a:t>
          </a:r>
        </a:p>
        <a:p>
          <a:pPr>
            <a:buFontTx/>
            <a:buChar char="-"/>
          </a:pPr>
          <a:r>
            <a:rPr lang="en-US" b="0" i="0" dirty="0">
              <a:latin typeface="Trebuchet MS" panose="020B0703020202090204" pitchFamily="34" charset="0"/>
              <a:cs typeface="Arial" panose="020B0604020202020204" pitchFamily="34" charset="0"/>
            </a:rPr>
            <a:t>(RS, SC, PR, MS, MT, SP, MG).</a:t>
          </a:r>
          <a:endParaRPr lang="en-US" b="0" i="0" dirty="0">
            <a:latin typeface="Trebuchet MS" panose="020B0703020202090204" pitchFamily="34" charset="0"/>
          </a:endParaRPr>
        </a:p>
      </dgm:t>
    </dgm:pt>
    <dgm:pt modelId="{9B5F275B-A141-DB45-BE21-073A5370987A}" type="parTrans" cxnId="{93FD8767-550C-7840-9BF0-369C34FC6C28}">
      <dgm:prSet/>
      <dgm:spPr/>
      <dgm:t>
        <a:bodyPr/>
        <a:lstStyle/>
        <a:p>
          <a:endParaRPr lang="en-US" b="0" i="0">
            <a:latin typeface="Trebuchet MS" panose="020B0703020202090204" pitchFamily="34" charset="0"/>
          </a:endParaRPr>
        </a:p>
      </dgm:t>
    </dgm:pt>
    <dgm:pt modelId="{B5C06942-F9AA-CC47-8E6F-C256E19A6E89}" type="sibTrans" cxnId="{93FD8767-550C-7840-9BF0-369C34FC6C28}">
      <dgm:prSet/>
      <dgm:spPr/>
      <dgm:t>
        <a:bodyPr/>
        <a:lstStyle/>
        <a:p>
          <a:endParaRPr lang="en-US" b="0" i="0">
            <a:latin typeface="Trebuchet MS" panose="020B0703020202090204" pitchFamily="34" charset="0"/>
          </a:endParaRPr>
        </a:p>
      </dgm:t>
    </dgm:pt>
    <dgm:pt modelId="{B012BF3B-926B-8441-B925-F2F649074A31}">
      <dgm:prSet/>
      <dgm:spPr>
        <a:ln>
          <a:solidFill>
            <a:srgbClr val="0070C0"/>
          </a:solidFill>
        </a:ln>
      </dgm:spPr>
      <dgm:t>
        <a:bodyPr/>
        <a:lstStyle/>
        <a:p>
          <a:r>
            <a:rPr lang="en-US" b="0" i="0" dirty="0">
              <a:latin typeface="Trebuchet MS" panose="020B0703020202090204" pitchFamily="34" charset="0"/>
              <a:cs typeface="Arial" panose="020B0604020202020204" pitchFamily="34" charset="0"/>
            </a:rPr>
            <a:t>H1N1, H1N2 and H3N2</a:t>
          </a:r>
        </a:p>
        <a:p>
          <a:r>
            <a:rPr lang="en-US" b="0" i="0" dirty="0">
              <a:latin typeface="Trebuchet MS" panose="020B0703020202090204" pitchFamily="34" charset="0"/>
              <a:cs typeface="Arial" panose="020B0604020202020204" pitchFamily="34" charset="0"/>
            </a:rPr>
            <a:t>(2010-2020)</a:t>
          </a:r>
        </a:p>
      </dgm:t>
    </dgm:pt>
    <dgm:pt modelId="{3839F9BA-6D9F-9446-B9E2-80C32BFFE179}" type="parTrans" cxnId="{67E71A13-08C9-7A46-A9C4-85214AED9827}">
      <dgm:prSet/>
      <dgm:spPr/>
      <dgm:t>
        <a:bodyPr/>
        <a:lstStyle/>
        <a:p>
          <a:endParaRPr lang="en-US" b="0" i="0">
            <a:latin typeface="Trebuchet MS" panose="020B0703020202090204" pitchFamily="34" charset="0"/>
          </a:endParaRPr>
        </a:p>
      </dgm:t>
    </dgm:pt>
    <dgm:pt modelId="{C69572B8-33E2-194D-A84C-C219C5620CDA}" type="sibTrans" cxnId="{67E71A13-08C9-7A46-A9C4-85214AED9827}">
      <dgm:prSet/>
      <dgm:spPr/>
      <dgm:t>
        <a:bodyPr/>
        <a:lstStyle/>
        <a:p>
          <a:endParaRPr lang="en-US" b="0" i="0">
            <a:latin typeface="Trebuchet MS" panose="020B0703020202090204" pitchFamily="34" charset="0"/>
          </a:endParaRPr>
        </a:p>
      </dgm:t>
    </dgm:pt>
    <dgm:pt modelId="{7C501F82-BC77-9144-8364-9032E9969DDF}" type="pres">
      <dgm:prSet presAssocID="{1B031BC0-198D-864F-ACDB-65CA6EEF2B38}" presName="linearFlow" presStyleCnt="0">
        <dgm:presLayoutVars>
          <dgm:dir/>
          <dgm:resizeHandles val="exact"/>
        </dgm:presLayoutVars>
      </dgm:prSet>
      <dgm:spPr/>
    </dgm:pt>
    <dgm:pt modelId="{8D2D583A-90B7-E742-B9F8-950E29EE1BC4}" type="pres">
      <dgm:prSet presAssocID="{CB9D6ADB-DF40-4B4F-BC94-329AC12EE49C}" presName="composite" presStyleCnt="0"/>
      <dgm:spPr/>
    </dgm:pt>
    <dgm:pt modelId="{B709EEA8-8A7A-4148-AE3A-339694339B16}" type="pres">
      <dgm:prSet presAssocID="{CB9D6ADB-DF40-4B4F-BC94-329AC12EE49C}" presName="imgShp" presStyleLbl="fgImgPlace1" presStyleIdx="0" presStyleCnt="3" custLinFactNeighborX="-33543"/>
      <dgm:spPr>
        <a:blipFill dpi="0" rotWithShape="1">
          <a:blip xmlns:r="http://schemas.openxmlformats.org/officeDocument/2006/relationships" r:embed="rId1"/>
          <a:srcRect/>
          <a:tile tx="-38100" ty="0" sx="22000" sy="22000" flip="none" algn="ctr"/>
        </a:blipFill>
        <a:ln>
          <a:solidFill>
            <a:srgbClr val="0070C0"/>
          </a:solidFill>
        </a:ln>
      </dgm:spPr>
    </dgm:pt>
    <dgm:pt modelId="{5D2830CB-8F61-1D47-B3D7-4ABBD583A8CA}" type="pres">
      <dgm:prSet presAssocID="{CB9D6ADB-DF40-4B4F-BC94-329AC12EE49C}" presName="txShp" presStyleLbl="node1" presStyleIdx="0" presStyleCnt="3" custScaleX="122644" custScaleY="72845">
        <dgm:presLayoutVars>
          <dgm:bulletEnabled val="1"/>
        </dgm:presLayoutVars>
      </dgm:prSet>
      <dgm:spPr/>
    </dgm:pt>
    <dgm:pt modelId="{6A0312E2-53FA-B64D-88BD-5D415E3E223D}" type="pres">
      <dgm:prSet presAssocID="{3F1587E3-A5CA-DD47-8852-9EA47DC19261}" presName="spacing" presStyleCnt="0"/>
      <dgm:spPr/>
    </dgm:pt>
    <dgm:pt modelId="{A4E2D7CF-CFC3-924F-80D6-2988F8DC5FDF}" type="pres">
      <dgm:prSet presAssocID="{A6747182-EA12-6D40-9BFF-C1DA94A5CB1E}" presName="composite" presStyleCnt="0"/>
      <dgm:spPr/>
    </dgm:pt>
    <dgm:pt modelId="{C5920A18-C543-9C43-98A4-26BAD8DCF379}" type="pres">
      <dgm:prSet presAssocID="{A6747182-EA12-6D40-9BFF-C1DA94A5CB1E}" presName="imgShp" presStyleLbl="fgImgPlace1" presStyleIdx="1" presStyleCnt="3" custLinFactNeighborX="-33543"/>
      <dgm:spPr>
        <a:blipFill dpi="0" rotWithShape="1">
          <a:blip xmlns:r="http://schemas.openxmlformats.org/officeDocument/2006/relationships" r:embed="rId2"/>
          <a:srcRect/>
          <a:tile tx="0" ty="0" sx="40000" sy="40000" flip="none" algn="ctr"/>
        </a:blipFill>
        <a:ln>
          <a:solidFill>
            <a:srgbClr val="0070C0"/>
          </a:solidFill>
        </a:ln>
      </dgm:spPr>
    </dgm:pt>
    <dgm:pt modelId="{2A339E51-CED5-E248-A207-D81B9E0B6E64}" type="pres">
      <dgm:prSet presAssocID="{A6747182-EA12-6D40-9BFF-C1DA94A5CB1E}" presName="txShp" presStyleLbl="node1" presStyleIdx="1" presStyleCnt="3" custScaleX="122644">
        <dgm:presLayoutVars>
          <dgm:bulletEnabled val="1"/>
        </dgm:presLayoutVars>
      </dgm:prSet>
      <dgm:spPr/>
    </dgm:pt>
    <dgm:pt modelId="{F3955D8F-0E23-CC4E-855F-367C0E3D41E2}" type="pres">
      <dgm:prSet presAssocID="{B5C06942-F9AA-CC47-8E6F-C256E19A6E89}" presName="spacing" presStyleCnt="0"/>
      <dgm:spPr/>
    </dgm:pt>
    <dgm:pt modelId="{275C2DE5-9913-8F4B-9A43-697A7F52088D}" type="pres">
      <dgm:prSet presAssocID="{B012BF3B-926B-8441-B925-F2F649074A31}" presName="composite" presStyleCnt="0"/>
      <dgm:spPr/>
    </dgm:pt>
    <dgm:pt modelId="{0DA9608C-30E0-F84E-A148-DED10A000E00}" type="pres">
      <dgm:prSet presAssocID="{B012BF3B-926B-8441-B925-F2F649074A31}" presName="imgShp" presStyleLbl="fgImgPlace1" presStyleIdx="2" presStyleCnt="3" custLinFactNeighborX="-33543"/>
      <dgm:spPr>
        <a:blipFill dpi="0" rotWithShape="1">
          <a:blip xmlns:r="http://schemas.openxmlformats.org/officeDocument/2006/relationships" r:embed="rId3"/>
          <a:srcRect/>
          <a:tile tx="0" ty="0" sx="48000" sy="48000" flip="none" algn="ctr"/>
        </a:blipFill>
        <a:ln>
          <a:solidFill>
            <a:srgbClr val="0070C0"/>
          </a:solidFill>
        </a:ln>
      </dgm:spPr>
    </dgm:pt>
    <dgm:pt modelId="{7BBB5252-464E-4245-BC38-1C617FE7D3CC}" type="pres">
      <dgm:prSet presAssocID="{B012BF3B-926B-8441-B925-F2F649074A31}" presName="txShp" presStyleLbl="node1" presStyleIdx="2" presStyleCnt="3" custScaleX="122644" custScaleY="77026">
        <dgm:presLayoutVars>
          <dgm:bulletEnabled val="1"/>
        </dgm:presLayoutVars>
      </dgm:prSet>
      <dgm:spPr/>
    </dgm:pt>
  </dgm:ptLst>
  <dgm:cxnLst>
    <dgm:cxn modelId="{67E71A13-08C9-7A46-A9C4-85214AED9827}" srcId="{1B031BC0-198D-864F-ACDB-65CA6EEF2B38}" destId="{B012BF3B-926B-8441-B925-F2F649074A31}" srcOrd="2" destOrd="0" parTransId="{3839F9BA-6D9F-9446-B9E2-80C32BFFE179}" sibTransId="{C69572B8-33E2-194D-A84C-C219C5620CDA}"/>
    <dgm:cxn modelId="{77446061-9C2F-F249-B49C-923708D78D1A}" type="presOf" srcId="{CB9D6ADB-DF40-4B4F-BC94-329AC12EE49C}" destId="{5D2830CB-8F61-1D47-B3D7-4ABBD583A8CA}" srcOrd="0" destOrd="0" presId="urn:microsoft.com/office/officeart/2005/8/layout/vList3"/>
    <dgm:cxn modelId="{93FD8767-550C-7840-9BF0-369C34FC6C28}" srcId="{1B031BC0-198D-864F-ACDB-65CA6EEF2B38}" destId="{A6747182-EA12-6D40-9BFF-C1DA94A5CB1E}" srcOrd="1" destOrd="0" parTransId="{9B5F275B-A141-DB45-BE21-073A5370987A}" sibTransId="{B5C06942-F9AA-CC47-8E6F-C256E19A6E89}"/>
    <dgm:cxn modelId="{06B8EB9B-9649-B741-A490-78CB1BD8981C}" type="presOf" srcId="{B012BF3B-926B-8441-B925-F2F649074A31}" destId="{7BBB5252-464E-4245-BC38-1C617FE7D3CC}" srcOrd="0" destOrd="0" presId="urn:microsoft.com/office/officeart/2005/8/layout/vList3"/>
    <dgm:cxn modelId="{04E66B9C-B1BB-9641-822E-F461244BB443}" type="presOf" srcId="{A6747182-EA12-6D40-9BFF-C1DA94A5CB1E}" destId="{2A339E51-CED5-E248-A207-D81B9E0B6E64}" srcOrd="0" destOrd="0" presId="urn:microsoft.com/office/officeart/2005/8/layout/vList3"/>
    <dgm:cxn modelId="{258C59E4-7C0A-3347-8A80-7E43D46F65D9}" type="presOf" srcId="{1B031BC0-198D-864F-ACDB-65CA6EEF2B38}" destId="{7C501F82-BC77-9144-8364-9032E9969DDF}" srcOrd="0" destOrd="0" presId="urn:microsoft.com/office/officeart/2005/8/layout/vList3"/>
    <dgm:cxn modelId="{31F0D9FE-F668-7A40-B1C6-1277085F0331}" srcId="{1B031BC0-198D-864F-ACDB-65CA6EEF2B38}" destId="{CB9D6ADB-DF40-4B4F-BC94-329AC12EE49C}" srcOrd="0" destOrd="0" parTransId="{E4CC5764-2066-5E42-895D-781B8A67E745}" sibTransId="{3F1587E3-A5CA-DD47-8852-9EA47DC19261}"/>
    <dgm:cxn modelId="{6F063849-8A62-3E40-9232-493A60EBBEBA}" type="presParOf" srcId="{7C501F82-BC77-9144-8364-9032E9969DDF}" destId="{8D2D583A-90B7-E742-B9F8-950E29EE1BC4}" srcOrd="0" destOrd="0" presId="urn:microsoft.com/office/officeart/2005/8/layout/vList3"/>
    <dgm:cxn modelId="{BD20F4AD-F215-1F46-9464-4A116FEA9FA6}" type="presParOf" srcId="{8D2D583A-90B7-E742-B9F8-950E29EE1BC4}" destId="{B709EEA8-8A7A-4148-AE3A-339694339B16}" srcOrd="0" destOrd="0" presId="urn:microsoft.com/office/officeart/2005/8/layout/vList3"/>
    <dgm:cxn modelId="{18540D44-B591-C243-849E-22F04F4CDC0D}" type="presParOf" srcId="{8D2D583A-90B7-E742-B9F8-950E29EE1BC4}" destId="{5D2830CB-8F61-1D47-B3D7-4ABBD583A8CA}" srcOrd="1" destOrd="0" presId="urn:microsoft.com/office/officeart/2005/8/layout/vList3"/>
    <dgm:cxn modelId="{6B13FB73-5891-7E42-AD51-C56F30FC0BC1}" type="presParOf" srcId="{7C501F82-BC77-9144-8364-9032E9969DDF}" destId="{6A0312E2-53FA-B64D-88BD-5D415E3E223D}" srcOrd="1" destOrd="0" presId="urn:microsoft.com/office/officeart/2005/8/layout/vList3"/>
    <dgm:cxn modelId="{F929054A-5933-6144-89C8-A9E7908FF777}" type="presParOf" srcId="{7C501F82-BC77-9144-8364-9032E9969DDF}" destId="{A4E2D7CF-CFC3-924F-80D6-2988F8DC5FDF}" srcOrd="2" destOrd="0" presId="urn:microsoft.com/office/officeart/2005/8/layout/vList3"/>
    <dgm:cxn modelId="{C8BE9BBC-B07D-804F-B169-979719B2809D}" type="presParOf" srcId="{A4E2D7CF-CFC3-924F-80D6-2988F8DC5FDF}" destId="{C5920A18-C543-9C43-98A4-26BAD8DCF379}" srcOrd="0" destOrd="0" presId="urn:microsoft.com/office/officeart/2005/8/layout/vList3"/>
    <dgm:cxn modelId="{FC178B75-6A8B-E04C-AB4E-3FB5F4925C9B}" type="presParOf" srcId="{A4E2D7CF-CFC3-924F-80D6-2988F8DC5FDF}" destId="{2A339E51-CED5-E248-A207-D81B9E0B6E64}" srcOrd="1" destOrd="0" presId="urn:microsoft.com/office/officeart/2005/8/layout/vList3"/>
    <dgm:cxn modelId="{ED3E3051-94A7-1D46-A467-C666091AA7A8}" type="presParOf" srcId="{7C501F82-BC77-9144-8364-9032E9969DDF}" destId="{F3955D8F-0E23-CC4E-855F-367C0E3D41E2}" srcOrd="3" destOrd="0" presId="urn:microsoft.com/office/officeart/2005/8/layout/vList3"/>
    <dgm:cxn modelId="{2C44FBC4-3987-574B-A13C-C7F4E03A6F38}" type="presParOf" srcId="{7C501F82-BC77-9144-8364-9032E9969DDF}" destId="{275C2DE5-9913-8F4B-9A43-697A7F52088D}" srcOrd="4" destOrd="0" presId="urn:microsoft.com/office/officeart/2005/8/layout/vList3"/>
    <dgm:cxn modelId="{7EF92F94-6835-754F-858B-C5B50FD1C6BE}" type="presParOf" srcId="{275C2DE5-9913-8F4B-9A43-697A7F52088D}" destId="{0DA9608C-30E0-F84E-A148-DED10A000E00}" srcOrd="0" destOrd="0" presId="urn:microsoft.com/office/officeart/2005/8/layout/vList3"/>
    <dgm:cxn modelId="{26DF2810-9E12-2848-AF15-1FEF58FDC774}" type="presParOf" srcId="{275C2DE5-9913-8F4B-9A43-697A7F52088D}" destId="{7BBB5252-464E-4245-BC38-1C617FE7D3CC}" srcOrd="1" destOrd="0" presId="urn:microsoft.com/office/officeart/2005/8/layout/vList3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2830CB-8F61-1D47-B3D7-4ABBD583A8CA}">
      <dsp:nvSpPr>
        <dsp:cNvPr id="0" name=""/>
        <dsp:cNvSpPr/>
      </dsp:nvSpPr>
      <dsp:spPr>
        <a:xfrm rot="10800000">
          <a:off x="547793" y="134110"/>
          <a:ext cx="4547868" cy="70961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0070C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29573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US" sz="1800" b="0" i="0" kern="1200" dirty="0">
              <a:latin typeface="Trebuchet MS" panose="020B0703020202090204" pitchFamily="34" charset="0"/>
              <a:cs typeface="Arial" panose="020B0604020202020204" pitchFamily="34" charset="0"/>
            </a:rPr>
            <a:t>Swine IAV passive surveillance</a:t>
          </a:r>
          <a:endParaRPr lang="en-US" sz="1800" b="0" i="0" kern="1200" dirty="0">
            <a:latin typeface="Trebuchet MS" panose="020B0703020202090204" pitchFamily="34" charset="0"/>
          </a:endParaRPr>
        </a:p>
      </dsp:txBody>
      <dsp:txXfrm rot="10800000">
        <a:off x="725198" y="134110"/>
        <a:ext cx="4370463" cy="709619"/>
      </dsp:txXfrm>
    </dsp:sp>
    <dsp:sp modelId="{B709EEA8-8A7A-4148-AE3A-339694339B16}">
      <dsp:nvSpPr>
        <dsp:cNvPr id="0" name=""/>
        <dsp:cNvSpPr/>
      </dsp:nvSpPr>
      <dsp:spPr>
        <a:xfrm>
          <a:off x="153799" y="1845"/>
          <a:ext cx="974150" cy="974150"/>
        </a:xfrm>
        <a:prstGeom prst="ellipse">
          <a:avLst/>
        </a:prstGeom>
        <a:blipFill dpi="0" rotWithShape="1">
          <a:blip xmlns:r="http://schemas.openxmlformats.org/officeDocument/2006/relationships" r:embed="rId1"/>
          <a:srcRect/>
          <a:tile tx="-38100" ty="0" sx="22000" sy="22000" flip="none" algn="ctr"/>
        </a:blipFill>
        <a:ln w="38100" cap="flat" cmpd="sng" algn="ctr">
          <a:solidFill>
            <a:srgbClr val="0070C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A339E51-CED5-E248-A207-D81B9E0B6E64}">
      <dsp:nvSpPr>
        <dsp:cNvPr id="0" name=""/>
        <dsp:cNvSpPr/>
      </dsp:nvSpPr>
      <dsp:spPr>
        <a:xfrm rot="10800000">
          <a:off x="547793" y="1266787"/>
          <a:ext cx="4547868" cy="97415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0070C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29573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US" sz="1800" b="0" i="0" kern="1200" dirty="0">
              <a:latin typeface="Trebuchet MS" panose="020B0703020202090204" pitchFamily="34" charset="0"/>
              <a:cs typeface="Arial" panose="020B0604020202020204" pitchFamily="34" charset="0"/>
            </a:rPr>
            <a:t>swIAV isolates from pig herds located in 7 Brazilian states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US" sz="1800" b="0" i="0" kern="1200" dirty="0">
              <a:latin typeface="Trebuchet MS" panose="020B0703020202090204" pitchFamily="34" charset="0"/>
              <a:cs typeface="Arial" panose="020B0604020202020204" pitchFamily="34" charset="0"/>
            </a:rPr>
            <a:t>(RS, SC, PR, MS, MT, SP, MG).</a:t>
          </a:r>
          <a:endParaRPr lang="en-US" sz="1800" b="0" i="0" kern="1200" dirty="0">
            <a:latin typeface="Trebuchet MS" panose="020B0703020202090204" pitchFamily="34" charset="0"/>
          </a:endParaRPr>
        </a:p>
      </dsp:txBody>
      <dsp:txXfrm rot="10800000">
        <a:off x="791330" y="1266787"/>
        <a:ext cx="4304331" cy="974150"/>
      </dsp:txXfrm>
    </dsp:sp>
    <dsp:sp modelId="{C5920A18-C543-9C43-98A4-26BAD8DCF379}">
      <dsp:nvSpPr>
        <dsp:cNvPr id="0" name=""/>
        <dsp:cNvSpPr/>
      </dsp:nvSpPr>
      <dsp:spPr>
        <a:xfrm>
          <a:off x="153799" y="1266787"/>
          <a:ext cx="974150" cy="974150"/>
        </a:xfrm>
        <a:prstGeom prst="ellipse">
          <a:avLst/>
        </a:prstGeom>
        <a:blipFill dpi="0" rotWithShape="1">
          <a:blip xmlns:r="http://schemas.openxmlformats.org/officeDocument/2006/relationships" r:embed="rId2"/>
          <a:srcRect/>
          <a:tile tx="0" ty="0" sx="40000" sy="40000" flip="none" algn="ctr"/>
        </a:blipFill>
        <a:ln w="38100" cap="flat" cmpd="sng" algn="ctr">
          <a:solidFill>
            <a:srgbClr val="0070C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BBB5252-464E-4245-BC38-1C617FE7D3CC}">
      <dsp:nvSpPr>
        <dsp:cNvPr id="0" name=""/>
        <dsp:cNvSpPr/>
      </dsp:nvSpPr>
      <dsp:spPr>
        <a:xfrm rot="10800000">
          <a:off x="547793" y="2643629"/>
          <a:ext cx="4547868" cy="75034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0070C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29573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>
              <a:latin typeface="Trebuchet MS" panose="020B0703020202090204" pitchFamily="34" charset="0"/>
              <a:cs typeface="Arial" panose="020B0604020202020204" pitchFamily="34" charset="0"/>
            </a:rPr>
            <a:t>H1N1, H1N2 and H3N2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>
              <a:latin typeface="Trebuchet MS" panose="020B0703020202090204" pitchFamily="34" charset="0"/>
              <a:cs typeface="Arial" panose="020B0604020202020204" pitchFamily="34" charset="0"/>
            </a:rPr>
            <a:t>(2010-2020)</a:t>
          </a:r>
        </a:p>
      </dsp:txBody>
      <dsp:txXfrm rot="10800000">
        <a:off x="735380" y="2643629"/>
        <a:ext cx="4360281" cy="750349"/>
      </dsp:txXfrm>
    </dsp:sp>
    <dsp:sp modelId="{0DA9608C-30E0-F84E-A148-DED10A000E00}">
      <dsp:nvSpPr>
        <dsp:cNvPr id="0" name=""/>
        <dsp:cNvSpPr/>
      </dsp:nvSpPr>
      <dsp:spPr>
        <a:xfrm>
          <a:off x="153799" y="2531728"/>
          <a:ext cx="974150" cy="974150"/>
        </a:xfrm>
        <a:prstGeom prst="ellipse">
          <a:avLst/>
        </a:prstGeom>
        <a:blipFill dpi="0" rotWithShape="1">
          <a:blip xmlns:r="http://schemas.openxmlformats.org/officeDocument/2006/relationships" r:embed="rId3"/>
          <a:srcRect/>
          <a:tile tx="0" ty="0" sx="48000" sy="48000" flip="none" algn="ctr"/>
        </a:blipFill>
        <a:ln w="38100" cap="flat" cmpd="sng" algn="ctr">
          <a:solidFill>
            <a:srgbClr val="0070C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49793-A41A-6040-9424-BBC545A9D156}" type="datetimeFigureOut">
              <a:rPr lang="en-BR" smtClean="0"/>
              <a:t>07/22/2022</a:t>
            </a:fld>
            <a:endParaRPr lang="en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5CA90-1202-EA4B-91F0-38C5ED47997A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110259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35CA90-1202-EA4B-91F0-38C5ED47997A}" type="slidenum">
              <a:rPr lang="en-BR" smtClean="0"/>
              <a:t>2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286167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fr-FR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35CA90-1202-EA4B-91F0-38C5ED47997A}" type="slidenum">
              <a:rPr lang="en-BR" smtClean="0"/>
              <a:t>5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658796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E408A-8985-457B-8E15-0D66B8257D57}" type="slidenum">
              <a:rPr lang="fr-FR" altLang="fr-FR">
                <a:solidFill>
                  <a:srgbClr val="000000"/>
                </a:solidFill>
              </a:rPr>
              <a:pPr/>
              <a:t>‹nº›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55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1EF32-9243-4E64-8170-283436177A4D}" type="slidenum">
              <a:rPr lang="fr-FR" altLang="fr-FR">
                <a:solidFill>
                  <a:srgbClr val="000000"/>
                </a:solidFill>
              </a:rPr>
              <a:pPr/>
              <a:t>‹nº›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250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16CE7-3C23-447F-BF00-179692344BF7}" type="slidenum">
              <a:rPr lang="fr-FR" altLang="fr-FR">
                <a:solidFill>
                  <a:srgbClr val="000000"/>
                </a:solidFill>
              </a:rPr>
              <a:pPr/>
              <a:t>‹nº›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535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BBED5-E930-41C3-A054-121D257C97CB}" type="slidenum">
              <a:rPr lang="fr-FR" altLang="fr-FR">
                <a:solidFill>
                  <a:srgbClr val="000000"/>
                </a:solidFill>
              </a:rPr>
              <a:pPr/>
              <a:t>‹nº›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06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21FD5-FEF8-41A3-A1E0-3C7190F9F75D}" type="slidenum">
              <a:rPr lang="fr-FR" altLang="fr-FR">
                <a:solidFill>
                  <a:srgbClr val="000000"/>
                </a:solidFill>
              </a:rPr>
              <a:pPr/>
              <a:t>‹nº›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69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D139D-C791-453C-AED0-03D3ECF82C08}" type="slidenum">
              <a:rPr lang="fr-FR" altLang="fr-FR">
                <a:solidFill>
                  <a:srgbClr val="000000"/>
                </a:solidFill>
              </a:rPr>
              <a:pPr/>
              <a:t>‹nº›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24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10B39-ABAB-4760-8145-1D7817E8A881}" type="slidenum">
              <a:rPr lang="fr-FR" altLang="fr-FR">
                <a:solidFill>
                  <a:srgbClr val="000000"/>
                </a:solidFill>
              </a:rPr>
              <a:pPr/>
              <a:t>‹nº›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68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359F7-8473-4C97-8165-287339284A77}" type="slidenum">
              <a:rPr lang="fr-FR" altLang="fr-FR">
                <a:solidFill>
                  <a:srgbClr val="000000"/>
                </a:solidFill>
              </a:rPr>
              <a:pPr/>
              <a:t>‹nº›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098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0E240-10E7-435F-9621-955D9EDEFA5A}" type="slidenum">
              <a:rPr lang="fr-FR" altLang="fr-FR">
                <a:solidFill>
                  <a:srgbClr val="000000"/>
                </a:solidFill>
              </a:rPr>
              <a:pPr/>
              <a:t>‹nº›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51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490A6-3B39-45BB-A3DA-109462EB299A}" type="slidenum">
              <a:rPr lang="fr-FR" altLang="fr-FR">
                <a:solidFill>
                  <a:srgbClr val="000000"/>
                </a:solidFill>
              </a:rPr>
              <a:pPr/>
              <a:t>‹nº›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7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8D446-E837-48B3-A4C3-318B810ACCE2}" type="slidenum">
              <a:rPr lang="fr-FR" altLang="fr-FR">
                <a:solidFill>
                  <a:srgbClr val="000000"/>
                </a:solidFill>
              </a:rPr>
              <a:pPr/>
              <a:t>‹nº›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495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EFAE41-E9B9-40C6-8250-13BBE0FB7C41}" type="slidenum">
              <a:rPr lang="fr-FR" alt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390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jp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 descr="LAST-TEMPLATES_Page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107" y="-152400"/>
            <a:ext cx="9320213" cy="716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293096"/>
            <a:ext cx="5974432" cy="1800200"/>
          </a:xfrm>
        </p:spPr>
        <p:txBody>
          <a:bodyPr anchor="t"/>
          <a:lstStyle/>
          <a:p>
            <a:pPr algn="l">
              <a:spcBef>
                <a:spcPts val="0"/>
              </a:spcBef>
            </a:pPr>
            <a:r>
              <a:rPr lang="en-GB" altLang="fr-FR" sz="3200" dirty="0" err="1">
                <a:solidFill>
                  <a:schemeClr val="accent2"/>
                </a:solidFill>
                <a:latin typeface="Univers Condensed" pitchFamily="34" charset="0"/>
              </a:rPr>
              <a:t>Rejane</a:t>
            </a:r>
            <a:r>
              <a:rPr lang="en-GB" altLang="fr-FR" sz="3200" dirty="0">
                <a:solidFill>
                  <a:schemeClr val="accent2"/>
                </a:solidFill>
                <a:latin typeface="Univers Condensed" pitchFamily="34" charset="0"/>
              </a:rPr>
              <a:t> Schaefer</a:t>
            </a:r>
            <a:br>
              <a:rPr lang="en-GB" altLang="fr-FR" sz="3200" dirty="0">
                <a:solidFill>
                  <a:schemeClr val="accent2"/>
                </a:solidFill>
                <a:latin typeface="Univers Condensed" pitchFamily="34" charset="0"/>
              </a:rPr>
            </a:br>
            <a:r>
              <a:rPr lang="en-GB" altLang="fr-FR" sz="2000" dirty="0">
                <a:solidFill>
                  <a:schemeClr val="accent2"/>
                </a:solidFill>
                <a:latin typeface="Univers Condensed" pitchFamily="34" charset="0"/>
              </a:rPr>
              <a:t>Researcher, </a:t>
            </a:r>
            <a:r>
              <a:rPr lang="en-GB" altLang="fr-FR" sz="2000" dirty="0" err="1">
                <a:solidFill>
                  <a:schemeClr val="accent2"/>
                </a:solidFill>
                <a:latin typeface="Univers Condensed" pitchFamily="34" charset="0"/>
              </a:rPr>
              <a:t>Embrapa</a:t>
            </a:r>
            <a:r>
              <a:rPr lang="en-GB" altLang="fr-FR" sz="2000" dirty="0">
                <a:solidFill>
                  <a:schemeClr val="accent2"/>
                </a:solidFill>
                <a:latin typeface="Univers Condensed" pitchFamily="34" charset="0"/>
              </a:rPr>
              <a:t> Swine and Poultry</a:t>
            </a:r>
            <a:br>
              <a:rPr lang="en-GB" altLang="fr-FR" sz="2000" dirty="0">
                <a:solidFill>
                  <a:schemeClr val="accent2"/>
                </a:solidFill>
                <a:latin typeface="Univers Condensed" pitchFamily="34" charset="0"/>
              </a:rPr>
            </a:br>
            <a:r>
              <a:rPr lang="en-GB" altLang="fr-FR" sz="2000" dirty="0" err="1">
                <a:solidFill>
                  <a:schemeClr val="accent2"/>
                </a:solidFill>
                <a:latin typeface="Univers Condensed" pitchFamily="34" charset="0"/>
              </a:rPr>
              <a:t>Concórdia</a:t>
            </a:r>
            <a:r>
              <a:rPr lang="en-GB" altLang="fr-FR" sz="2000" dirty="0">
                <a:solidFill>
                  <a:schemeClr val="accent2"/>
                </a:solidFill>
                <a:latin typeface="Univers Condensed" pitchFamily="34" charset="0"/>
              </a:rPr>
              <a:t>, SC, Brazil.</a:t>
            </a:r>
            <a:br>
              <a:rPr lang="en-GB" altLang="fr-FR" sz="2000" dirty="0">
                <a:solidFill>
                  <a:schemeClr val="accent2"/>
                </a:solidFill>
                <a:latin typeface="Univers Condensed" pitchFamily="34" charset="0"/>
              </a:rPr>
            </a:br>
            <a:br>
              <a:rPr lang="en-GB" altLang="fr-FR" sz="2000" dirty="0">
                <a:solidFill>
                  <a:schemeClr val="accent2"/>
                </a:solidFill>
                <a:latin typeface="Univers Condensed" pitchFamily="34" charset="0"/>
              </a:rPr>
            </a:br>
            <a:r>
              <a:rPr lang="en-GB" altLang="fr-FR" sz="4000" b="1" dirty="0">
                <a:solidFill>
                  <a:schemeClr val="accent2"/>
                </a:solidFill>
                <a:latin typeface="Univers Condensed" pitchFamily="34" charset="0"/>
              </a:rPr>
              <a:t>BRAZIL</a:t>
            </a:r>
            <a:endParaRPr lang="fr-FR" altLang="fr-FR" sz="4600" b="1" dirty="0">
              <a:solidFill>
                <a:schemeClr val="accent2"/>
              </a:solidFill>
              <a:latin typeface="Univers Condensed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627784" y="1268760"/>
            <a:ext cx="597443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br>
              <a:rPr lang="en-GB" altLang="fr-FR" sz="3200" kern="0" dirty="0">
                <a:solidFill>
                  <a:schemeClr val="accent2"/>
                </a:solidFill>
                <a:latin typeface="Univers Condensed" pitchFamily="34" charset="0"/>
              </a:rPr>
            </a:br>
            <a:r>
              <a:rPr lang="en-GB" altLang="fr-FR" sz="2400" i="1" kern="0" dirty="0">
                <a:solidFill>
                  <a:schemeClr val="accent2"/>
                </a:solidFill>
                <a:latin typeface="Univers Condensed" pitchFamily="34" charset="0"/>
              </a:rPr>
              <a:t>OFFLU Swine Influenza Virus technical meeting</a:t>
            </a:r>
            <a:br>
              <a:rPr lang="en-GB" altLang="fr-FR" sz="2400" i="1" kern="0" dirty="0">
                <a:solidFill>
                  <a:schemeClr val="accent2"/>
                </a:solidFill>
                <a:latin typeface="Univers Condensed" pitchFamily="34" charset="0"/>
              </a:rPr>
            </a:br>
            <a:r>
              <a:rPr lang="en-GB" altLang="fr-FR" sz="2400" i="1" kern="0" dirty="0">
                <a:solidFill>
                  <a:schemeClr val="accent2"/>
                </a:solidFill>
                <a:latin typeface="Univers Condensed" pitchFamily="34" charset="0"/>
              </a:rPr>
              <a:t>16  June 2022</a:t>
            </a:r>
          </a:p>
          <a:p>
            <a:pPr algn="l"/>
            <a:br>
              <a:rPr lang="en-GB" altLang="fr-FR" sz="4600" kern="0" dirty="0">
                <a:solidFill>
                  <a:schemeClr val="accent2"/>
                </a:solidFill>
                <a:latin typeface="Univers Condensed" pitchFamily="34" charset="0"/>
              </a:rPr>
            </a:br>
            <a:endParaRPr lang="fr-FR" altLang="fr-FR" sz="4600" kern="0" dirty="0">
              <a:solidFill>
                <a:schemeClr val="accent2"/>
              </a:solidFill>
              <a:latin typeface="Univers Condensed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E03BDD0-7A73-7BA9-279F-5D8EF7DCC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2619908"/>
            <a:ext cx="597443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br>
              <a:rPr lang="en-GB" altLang="fr-FR" sz="3200" kern="0" dirty="0">
                <a:solidFill>
                  <a:schemeClr val="accent2"/>
                </a:solidFill>
                <a:latin typeface="Univers Condensed" pitchFamily="34" charset="0"/>
              </a:rPr>
            </a:br>
            <a:r>
              <a:rPr lang="en-GB" altLang="fr-FR" sz="3200" kern="0" dirty="0">
                <a:solidFill>
                  <a:schemeClr val="accent2"/>
                </a:solidFill>
                <a:latin typeface="Univers Condensed" pitchFamily="34" charset="0"/>
              </a:rPr>
              <a:t>Evolution of Influenza A Virus in Swine in Brazil</a:t>
            </a:r>
            <a:br>
              <a:rPr lang="en-GB" altLang="fr-FR" sz="4600" kern="0" dirty="0">
                <a:solidFill>
                  <a:schemeClr val="accent2"/>
                </a:solidFill>
                <a:latin typeface="Univers Condensed" pitchFamily="34" charset="0"/>
              </a:rPr>
            </a:br>
            <a:endParaRPr lang="fr-FR" altLang="fr-FR" sz="4600" kern="0" dirty="0">
              <a:solidFill>
                <a:schemeClr val="accent2"/>
              </a:solidFill>
              <a:latin typeface="Univers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42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3528" y="280555"/>
            <a:ext cx="7201520" cy="115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3600" b="1" dirty="0">
                <a:solidFill>
                  <a:srgbClr val="00824A"/>
                </a:solidFill>
                <a:latin typeface="Univers Condensed" pitchFamily="34" charset="0"/>
              </a:rPr>
              <a:t>A brief update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BBB9CBD-B26F-0B20-AE6C-63FAB50E60D0}"/>
              </a:ext>
            </a:extLst>
          </p:cNvPr>
          <p:cNvGrpSpPr/>
          <p:nvPr/>
        </p:nvGrpSpPr>
        <p:grpSpPr>
          <a:xfrm>
            <a:off x="4932040" y="311786"/>
            <a:ext cx="4142415" cy="5877272"/>
            <a:chOff x="5001585" y="0"/>
            <a:chExt cx="4142415" cy="5877272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2050EBF-4BE0-462C-7992-D0E66E8381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1585" y="0"/>
              <a:ext cx="4142415" cy="5877272"/>
            </a:xfrm>
            <a:prstGeom prst="rect">
              <a:avLst/>
            </a:prstGeom>
          </p:spPr>
        </p:pic>
        <p:pic>
          <p:nvPicPr>
            <p:cNvPr id="1028" name="Picture 4" descr="Brasil – Wikipédia, a enciclopédia livre">
              <a:extLst>
                <a:ext uri="{FF2B5EF4-FFF2-40B4-BE49-F238E27FC236}">
                  <a16:creationId xmlns:a16="http://schemas.microsoft.com/office/drawing/2014/main" id="{0D36D151-6264-B807-6265-08A62824D5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00825" y="1372767"/>
              <a:ext cx="419447" cy="2936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850C6929-452F-D50B-CAEA-F2F489909CE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63491" y="1683390"/>
              <a:ext cx="2411732" cy="2412000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None/>
                    </ask:type>
                  </ask:lineSketchStyleProps>
                </a:ext>
              </a:extLst>
            </a:ln>
            <a:effectLst>
              <a:outerShdw blurRad="101600" dist="38100" dir="3480000" algn="ctr" rotWithShape="0">
                <a:srgbClr val="000000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BR" sz="180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rebuchet MS" panose="020B0703020202090204" pitchFamily="34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FE4C2871-AAE3-5FCC-694A-B2B12AAA3E17}"/>
              </a:ext>
            </a:extLst>
          </p:cNvPr>
          <p:cNvSpPr txBox="1"/>
          <p:nvPr/>
        </p:nvSpPr>
        <p:spPr>
          <a:xfrm>
            <a:off x="5212617" y="2990145"/>
            <a:ext cx="1656184" cy="919401"/>
          </a:xfrm>
          <a:custGeom>
            <a:avLst/>
            <a:gdLst>
              <a:gd name="connsiteX0" fmla="*/ 0 w 1656184"/>
              <a:gd name="connsiteY0" fmla="*/ 153234 h 919401"/>
              <a:gd name="connsiteX1" fmla="*/ 153234 w 1656184"/>
              <a:gd name="connsiteY1" fmla="*/ 0 h 919401"/>
              <a:gd name="connsiteX2" fmla="*/ 787601 w 1656184"/>
              <a:gd name="connsiteY2" fmla="*/ 0 h 919401"/>
              <a:gd name="connsiteX3" fmla="*/ 1502951 w 1656184"/>
              <a:gd name="connsiteY3" fmla="*/ 0 h 919401"/>
              <a:gd name="connsiteX4" fmla="*/ 1656185 w 1656184"/>
              <a:gd name="connsiteY4" fmla="*/ 153234 h 919401"/>
              <a:gd name="connsiteX5" fmla="*/ 1656184 w 1656184"/>
              <a:gd name="connsiteY5" fmla="*/ 766168 h 919401"/>
              <a:gd name="connsiteX6" fmla="*/ 1502950 w 1656184"/>
              <a:gd name="connsiteY6" fmla="*/ 919402 h 919401"/>
              <a:gd name="connsiteX7" fmla="*/ 828092 w 1656184"/>
              <a:gd name="connsiteY7" fmla="*/ 919402 h 919401"/>
              <a:gd name="connsiteX8" fmla="*/ 153234 w 1656184"/>
              <a:gd name="connsiteY8" fmla="*/ 919401 h 919401"/>
              <a:gd name="connsiteX9" fmla="*/ 0 w 1656184"/>
              <a:gd name="connsiteY9" fmla="*/ 766167 h 919401"/>
              <a:gd name="connsiteX10" fmla="*/ 0 w 1656184"/>
              <a:gd name="connsiteY10" fmla="*/ 153234 h 919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56184" h="919401" fill="none" extrusionOk="0">
                <a:moveTo>
                  <a:pt x="0" y="153234"/>
                </a:moveTo>
                <a:cubicBezTo>
                  <a:pt x="-14605" y="59319"/>
                  <a:pt x="69516" y="-9363"/>
                  <a:pt x="153234" y="0"/>
                </a:cubicBezTo>
                <a:cubicBezTo>
                  <a:pt x="456738" y="17487"/>
                  <a:pt x="588716" y="-10054"/>
                  <a:pt x="787601" y="0"/>
                </a:cubicBezTo>
                <a:cubicBezTo>
                  <a:pt x="986486" y="10054"/>
                  <a:pt x="1343456" y="10601"/>
                  <a:pt x="1502951" y="0"/>
                </a:cubicBezTo>
                <a:cubicBezTo>
                  <a:pt x="1590376" y="-19517"/>
                  <a:pt x="1662373" y="67341"/>
                  <a:pt x="1656185" y="153234"/>
                </a:cubicBezTo>
                <a:cubicBezTo>
                  <a:pt x="1676266" y="336686"/>
                  <a:pt x="1637380" y="550776"/>
                  <a:pt x="1656184" y="766168"/>
                </a:cubicBezTo>
                <a:cubicBezTo>
                  <a:pt x="1663422" y="856292"/>
                  <a:pt x="1595293" y="923445"/>
                  <a:pt x="1502950" y="919402"/>
                </a:cubicBezTo>
                <a:cubicBezTo>
                  <a:pt x="1222964" y="933543"/>
                  <a:pt x="1009232" y="926990"/>
                  <a:pt x="828092" y="919402"/>
                </a:cubicBezTo>
                <a:cubicBezTo>
                  <a:pt x="646952" y="911814"/>
                  <a:pt x="447752" y="900655"/>
                  <a:pt x="153234" y="919401"/>
                </a:cubicBezTo>
                <a:cubicBezTo>
                  <a:pt x="52949" y="928072"/>
                  <a:pt x="17298" y="855304"/>
                  <a:pt x="0" y="766167"/>
                </a:cubicBezTo>
                <a:cubicBezTo>
                  <a:pt x="-7365" y="488928"/>
                  <a:pt x="15702" y="331376"/>
                  <a:pt x="0" y="153234"/>
                </a:cubicBezTo>
                <a:close/>
              </a:path>
              <a:path w="1656184" h="919401" stroke="0" extrusionOk="0">
                <a:moveTo>
                  <a:pt x="0" y="153234"/>
                </a:moveTo>
                <a:cubicBezTo>
                  <a:pt x="4227" y="89304"/>
                  <a:pt x="67146" y="-4496"/>
                  <a:pt x="153234" y="0"/>
                </a:cubicBezTo>
                <a:cubicBezTo>
                  <a:pt x="419152" y="3420"/>
                  <a:pt x="570669" y="-9187"/>
                  <a:pt x="855087" y="0"/>
                </a:cubicBezTo>
                <a:cubicBezTo>
                  <a:pt x="1139505" y="9187"/>
                  <a:pt x="1294128" y="-18701"/>
                  <a:pt x="1502951" y="0"/>
                </a:cubicBezTo>
                <a:cubicBezTo>
                  <a:pt x="1589091" y="3603"/>
                  <a:pt x="1661064" y="70932"/>
                  <a:pt x="1656185" y="153234"/>
                </a:cubicBezTo>
                <a:cubicBezTo>
                  <a:pt x="1671078" y="324455"/>
                  <a:pt x="1644116" y="601737"/>
                  <a:pt x="1656184" y="766168"/>
                </a:cubicBezTo>
                <a:cubicBezTo>
                  <a:pt x="1663803" y="835696"/>
                  <a:pt x="1600047" y="918508"/>
                  <a:pt x="1502950" y="919402"/>
                </a:cubicBezTo>
                <a:cubicBezTo>
                  <a:pt x="1273475" y="888298"/>
                  <a:pt x="1148062" y="919253"/>
                  <a:pt x="841589" y="919402"/>
                </a:cubicBezTo>
                <a:cubicBezTo>
                  <a:pt x="535116" y="919551"/>
                  <a:pt x="367132" y="897320"/>
                  <a:pt x="153234" y="919401"/>
                </a:cubicBezTo>
                <a:cubicBezTo>
                  <a:pt x="67588" y="901907"/>
                  <a:pt x="-7804" y="863029"/>
                  <a:pt x="0" y="766167"/>
                </a:cubicBezTo>
                <a:cubicBezTo>
                  <a:pt x="-12735" y="616365"/>
                  <a:pt x="23577" y="455273"/>
                  <a:pt x="0" y="153234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1600" dirty="0">
                <a:latin typeface="Trebuchet MS" panose="020B0703020202090204" pitchFamily="34" charset="0"/>
                <a:cs typeface="Arial" panose="020B0604020202020204" pitchFamily="34" charset="0"/>
              </a:rPr>
              <a:t>96.2% of pork production in Brazil</a:t>
            </a:r>
          </a:p>
        </p:txBody>
      </p:sp>
      <p:graphicFrame>
        <p:nvGraphicFramePr>
          <p:cNvPr id="23" name="Diagram 22">
            <a:extLst>
              <a:ext uri="{FF2B5EF4-FFF2-40B4-BE49-F238E27FC236}">
                <a16:creationId xmlns:a16="http://schemas.microsoft.com/office/drawing/2014/main" id="{1B753D2F-7C5D-5B65-CA37-68DFBE5B28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7800212"/>
              </p:ext>
            </p:extLst>
          </p:nvPr>
        </p:nvGraphicFramePr>
        <p:xfrm>
          <a:off x="27707" y="1675138"/>
          <a:ext cx="5576221" cy="3507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41" name="Picture 2">
            <a:extLst>
              <a:ext uri="{FF2B5EF4-FFF2-40B4-BE49-F238E27FC236}">
                <a16:creationId xmlns:a16="http://schemas.microsoft.com/office/drawing/2014/main" id="{4D631298-8287-70E1-FF5B-230C4DC003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/>
          <a:srcRect r="59818" b="3523"/>
          <a:stretch/>
        </p:blipFill>
        <p:spPr bwMode="auto">
          <a:xfrm>
            <a:off x="1763688" y="9045624"/>
            <a:ext cx="3096344" cy="2421203"/>
          </a:xfrm>
          <a:prstGeom prst="round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90360405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6" name="Picture 20" descr="LAST-TEMPLATES_Page_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45" y="0"/>
            <a:ext cx="89163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0">
            <a:extLst>
              <a:ext uri="{FF2B5EF4-FFF2-40B4-BE49-F238E27FC236}">
                <a16:creationId xmlns:a16="http://schemas.microsoft.com/office/drawing/2014/main" id="{9A85D56D-83AC-8998-E09F-ECC65B95C4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199" y="476672"/>
            <a:ext cx="8229600" cy="850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4800" b="1" dirty="0">
                <a:solidFill>
                  <a:srgbClr val="00824A"/>
                </a:solidFill>
                <a:latin typeface="Univers Condensed" pitchFamily="34" charset="0"/>
              </a:rPr>
              <a:t>HA-H1pdm (1A.3.3.2)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89527D-6320-3656-8A9E-5FEAD0D9D531}"/>
              </a:ext>
            </a:extLst>
          </p:cNvPr>
          <p:cNvSpPr txBox="1"/>
          <p:nvPr/>
        </p:nvSpPr>
        <p:spPr>
          <a:xfrm>
            <a:off x="469599" y="4928915"/>
            <a:ext cx="79928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R" sz="1100" baseline="30000" dirty="0"/>
              <a:t>1</a:t>
            </a:r>
            <a:r>
              <a:rPr lang="en-BR" sz="1100" dirty="0"/>
              <a:t>RS, Rio Grande do Sul; SC, Santa Catarina; PR, Paraná (South Region); MG, Minas Gerais; SP, São Paulo (Southeast); MS, Mato Grosso do Sul (Midwest).</a:t>
            </a:r>
          </a:p>
          <a:p>
            <a:r>
              <a:rPr lang="pt-BR" sz="1100" baseline="30000" dirty="0">
                <a:cs typeface="Times New Roman" panose="02020603050405020304" pitchFamily="18" charset="0"/>
              </a:rPr>
              <a:t>2</a:t>
            </a:r>
            <a:r>
              <a:rPr lang="pt-BR" sz="1100" dirty="0">
                <a:cs typeface="Times New Roman" panose="02020603050405020304" pitchFamily="18" charset="0"/>
              </a:rPr>
              <a:t>Time </a:t>
            </a:r>
            <a:r>
              <a:rPr lang="pt-BR" sz="1100" dirty="0" err="1">
                <a:cs typeface="Times New Roman" panose="02020603050405020304" pitchFamily="18" charset="0"/>
              </a:rPr>
              <a:t>of</a:t>
            </a:r>
            <a:r>
              <a:rPr lang="pt-BR" sz="1100" dirty="0">
                <a:cs typeface="Times New Roman" panose="02020603050405020304" pitchFamily="18" charset="0"/>
              </a:rPr>
              <a:t> </a:t>
            </a:r>
            <a:r>
              <a:rPr lang="pt-BR" sz="1100" dirty="0" err="1">
                <a:cs typeface="Times New Roman" panose="02020603050405020304" pitchFamily="18" charset="0"/>
              </a:rPr>
              <a:t>the</a:t>
            </a:r>
            <a:r>
              <a:rPr lang="pt-BR" sz="1100" dirty="0">
                <a:cs typeface="Times New Roman" panose="02020603050405020304" pitchFamily="18" charset="0"/>
              </a:rPr>
              <a:t> Most </a:t>
            </a:r>
            <a:r>
              <a:rPr lang="pt-BR" sz="1100" dirty="0" err="1">
                <a:cs typeface="Times New Roman" panose="02020603050405020304" pitchFamily="18" charset="0"/>
              </a:rPr>
              <a:t>Recent</a:t>
            </a:r>
            <a:r>
              <a:rPr lang="pt-BR" sz="1100" dirty="0">
                <a:cs typeface="Times New Roman" panose="02020603050405020304" pitchFamily="18" charset="0"/>
              </a:rPr>
              <a:t> Common </a:t>
            </a:r>
            <a:r>
              <a:rPr lang="pt-BR" sz="1100" dirty="0" err="1">
                <a:cs typeface="Times New Roman" panose="02020603050405020304" pitchFamily="18" charset="0"/>
              </a:rPr>
              <a:t>Ancestor</a:t>
            </a:r>
            <a:r>
              <a:rPr lang="pt-BR" sz="1100" dirty="0">
                <a:cs typeface="Times New Roman" panose="02020603050405020304" pitchFamily="18" charset="0"/>
              </a:rPr>
              <a:t>.</a:t>
            </a:r>
            <a:endParaRPr lang="en-BR" sz="1100" dirty="0"/>
          </a:p>
        </p:txBody>
      </p:sp>
      <p:graphicFrame>
        <p:nvGraphicFramePr>
          <p:cNvPr id="6" name="Tabela 2">
            <a:extLst>
              <a:ext uri="{FF2B5EF4-FFF2-40B4-BE49-F238E27FC236}">
                <a16:creationId xmlns:a16="http://schemas.microsoft.com/office/drawing/2014/main" id="{C65E82D8-4619-FDFB-B865-5E6ED6091A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813995"/>
              </p:ext>
            </p:extLst>
          </p:nvPr>
        </p:nvGraphicFramePr>
        <p:xfrm>
          <a:off x="577611" y="1377168"/>
          <a:ext cx="7776864" cy="3564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45617">
                  <a:extLst>
                    <a:ext uri="{9D8B030D-6E8A-4147-A177-3AD203B41FA5}">
                      <a16:colId xmlns:a16="http://schemas.microsoft.com/office/drawing/2014/main" val="1756346360"/>
                    </a:ext>
                  </a:extLst>
                </a:gridCol>
                <a:gridCol w="1864596">
                  <a:extLst>
                    <a:ext uri="{9D8B030D-6E8A-4147-A177-3AD203B41FA5}">
                      <a16:colId xmlns:a16="http://schemas.microsoft.com/office/drawing/2014/main" val="152416185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827235057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666543137"/>
                    </a:ext>
                  </a:extLst>
                </a:gridCol>
                <a:gridCol w="1087732">
                  <a:extLst>
                    <a:ext uri="{9D8B030D-6E8A-4147-A177-3AD203B41FA5}">
                      <a16:colId xmlns:a16="http://schemas.microsoft.com/office/drawing/2014/main" val="1725407497"/>
                    </a:ext>
                  </a:extLst>
                </a:gridCol>
                <a:gridCol w="748883">
                  <a:extLst>
                    <a:ext uri="{9D8B030D-6E8A-4147-A177-3AD203B41FA5}">
                      <a16:colId xmlns:a16="http://schemas.microsoft.com/office/drawing/2014/main" val="35453057"/>
                    </a:ext>
                  </a:extLst>
                </a:gridCol>
                <a:gridCol w="721724">
                  <a:extLst>
                    <a:ext uri="{9D8B030D-6E8A-4147-A177-3AD203B41FA5}">
                      <a16:colId xmlns:a16="http://schemas.microsoft.com/office/drawing/2014/main" val="708831592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err="1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Clade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Subtype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isolates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Collection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date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Brazilian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State</a:t>
                      </a:r>
                      <a:r>
                        <a:rPr lang="pt-BR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tMRCA</a:t>
                      </a:r>
                      <a:r>
                        <a:rPr lang="pt-BR" sz="1200" u="none" strike="noStrike" baseline="30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pt-BR" sz="12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95% HPD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1015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H1N1 (5)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2017-2019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SC, MG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2008.72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2007.08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2010.74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077562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H1N1 (3)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2012-2018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RS, SC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2008.07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2007.25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2008.93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336776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H1N1  (3)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2010-2015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SC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2009.82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2009.67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2011.01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355840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H1N1 (26), H1N2 (10)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2014-2020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RS, SC, PR, MG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2011.69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2009.89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2011.87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948849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H1N1 (3)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2011-2014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RS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2010.28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2009.71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2010.84</a:t>
                      </a:r>
                      <a:endParaRPr lang="pt-BR" sz="12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399270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H1N1 (2)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2016.79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2016.22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2017.4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2145359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H1N1 (2)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RS, MG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2016.74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2016.48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2016.96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081056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H1N1 (2)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SC</a:t>
                      </a: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2018.84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2018.6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2019</a:t>
                      </a:r>
                      <a:endParaRPr lang="pt-BR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62" marR="14062" marT="140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12205278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B673BD7C-ADCC-0351-6BF4-6FB69DE63194}"/>
              </a:ext>
            </a:extLst>
          </p:cNvPr>
          <p:cNvSpPr txBox="1"/>
          <p:nvPr/>
        </p:nvSpPr>
        <p:spPr>
          <a:xfrm>
            <a:off x="575554" y="5813205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b="1" baseline="30000" dirty="0"/>
              <a:t>Junqueira et al., 2022 (Unpublished)</a:t>
            </a:r>
            <a:endParaRPr lang="en-BR" b="1" dirty="0"/>
          </a:p>
        </p:txBody>
      </p:sp>
    </p:spTree>
    <p:extLst>
      <p:ext uri="{BB962C8B-B14F-4D97-AF65-F5344CB8AC3E}">
        <p14:creationId xmlns:p14="http://schemas.microsoft.com/office/powerpoint/2010/main" val="1949982257"/>
      </p:ext>
    </p:extLst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6" name="Picture 20" descr="LAST-TEMPLATES_Page_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46" y="0"/>
            <a:ext cx="89163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0">
            <a:extLst>
              <a:ext uri="{FF2B5EF4-FFF2-40B4-BE49-F238E27FC236}">
                <a16:creationId xmlns:a16="http://schemas.microsoft.com/office/drawing/2014/main" id="{9A85D56D-83AC-8998-E09F-ECC65B95C4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199" y="571824"/>
            <a:ext cx="8229600" cy="850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4800" b="1" dirty="0">
                <a:solidFill>
                  <a:srgbClr val="00824A"/>
                </a:solidFill>
                <a:latin typeface="Univers Condensed" pitchFamily="34" charset="0"/>
              </a:rPr>
              <a:t>HA-H1 1B.2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202D875D-8594-846F-141D-D759B622DF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5481405"/>
              </p:ext>
            </p:extLst>
          </p:nvPr>
        </p:nvGraphicFramePr>
        <p:xfrm>
          <a:off x="539552" y="2133600"/>
          <a:ext cx="8064896" cy="20726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131547139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44746234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74159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78518108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385543638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BR" sz="1200" b="1" dirty="0">
                          <a:solidFill>
                            <a:schemeClr val="tx1"/>
                          </a:solidFill>
                        </a:rPr>
                        <a:t>Genetic lineages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R" sz="1200" b="1" dirty="0">
                          <a:solidFill>
                            <a:schemeClr val="tx1"/>
                          </a:solidFill>
                        </a:rPr>
                        <a:t>Subtype (n. of isolates)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R" sz="1200" b="1" dirty="0">
                          <a:solidFill>
                            <a:schemeClr val="tx1"/>
                          </a:solidFill>
                        </a:rPr>
                        <a:t>Collection date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R" sz="1200" b="1" dirty="0">
                          <a:solidFill>
                            <a:schemeClr val="tx1"/>
                          </a:solidFill>
                        </a:rPr>
                        <a:t>Brazilian State</a:t>
                      </a:r>
                      <a:r>
                        <a:rPr lang="en-BR" sz="1200" b="1" baseline="30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R" sz="1200" b="1" dirty="0">
                          <a:solidFill>
                            <a:schemeClr val="tx1"/>
                          </a:solidFill>
                        </a:rPr>
                        <a:t>Estimated time of human-to-swine introduction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651269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BR" sz="1200" dirty="0"/>
                        <a:t>1B.2.3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R" sz="1200" dirty="0"/>
                        <a:t>H1N2 (12), H1N1 (5), H1Nx (1)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R" sz="1200" dirty="0"/>
                        <a:t>2011-2020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R" sz="1200" dirty="0"/>
                        <a:t>RS, SC, PR, MS, MG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R" sz="1200" dirty="0"/>
                        <a:t>2003-2008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795548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BR" sz="1200" dirty="0"/>
                        <a:t>1B.2.4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H1N2 (31), H1N1 (1)</a:t>
                      </a:r>
                      <a:endParaRPr lang="en-BR" sz="12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R" sz="1200" dirty="0"/>
                        <a:t>2011-2020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R" sz="1200" dirty="0"/>
                        <a:t>RS, SC, PR, SP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BR" sz="1200" dirty="0"/>
                        <a:t>2001-2002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970754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BR" sz="1200" dirty="0"/>
                        <a:t>1B.2.6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R" sz="1200" dirty="0"/>
                        <a:t>H1N2 (5), H1N1 (1)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R" sz="1200" dirty="0"/>
                        <a:t>2019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R" sz="1200" dirty="0"/>
                        <a:t>MG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R" sz="1200" dirty="0"/>
                        <a:t>1985-2009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109782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489527D-6320-3656-8A9E-5FEAD0D9D531}"/>
              </a:ext>
            </a:extLst>
          </p:cNvPr>
          <p:cNvSpPr txBox="1"/>
          <p:nvPr/>
        </p:nvSpPr>
        <p:spPr>
          <a:xfrm>
            <a:off x="511027" y="4208108"/>
            <a:ext cx="79928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R" sz="1100" baseline="30000" dirty="0"/>
              <a:t>1</a:t>
            </a:r>
            <a:r>
              <a:rPr lang="en-BR" sz="1100" dirty="0"/>
              <a:t>RS, Rio Grande do Sul; SC, Santa Catarina; PR, Paraná (South Region); MG, Minas Gerais; SP, São Paulo (Southeast); MS, Mato Grosso do Sul (Midwest).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4B1426-2A21-E5E7-D293-36CEFCCDF284}"/>
              </a:ext>
            </a:extLst>
          </p:cNvPr>
          <p:cNvSpPr txBox="1"/>
          <p:nvPr/>
        </p:nvSpPr>
        <p:spPr>
          <a:xfrm>
            <a:off x="539552" y="5628114"/>
            <a:ext cx="7992888" cy="156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b="1" baseline="30000" dirty="0"/>
              <a:t>Tochetto et al., 2022 (Unpublished)</a:t>
            </a:r>
            <a:endParaRPr lang="en-BR" b="1" dirty="0"/>
          </a:p>
        </p:txBody>
      </p:sp>
    </p:spTree>
    <p:extLst>
      <p:ext uri="{BB962C8B-B14F-4D97-AF65-F5344CB8AC3E}">
        <p14:creationId xmlns:p14="http://schemas.microsoft.com/office/powerpoint/2010/main" val="307552280"/>
      </p:ext>
    </p:extLst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6" name="Picture 20" descr="LAST-TEMPLATES_Page_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807" y="-531440"/>
            <a:ext cx="9345613" cy="718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GB" altLang="fr-FR" dirty="0"/>
            </a:br>
            <a:endParaRPr lang="en-GB" altLang="fr-FR" dirty="0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650609" y="1663666"/>
            <a:ext cx="8002588" cy="3781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fontAlgn="base">
              <a:spcBef>
                <a:spcPts val="0"/>
              </a:spcBef>
              <a:spcAft>
                <a:spcPts val="1800"/>
              </a:spcAft>
            </a:pPr>
            <a:r>
              <a:rPr lang="en-US" altLang="fr-F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H1N1pdm, human-seasonal origin H1N1 and H1N2 </a:t>
            </a:r>
            <a:r>
              <a:rPr lang="en-US" altLang="fr-F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swIAVs</a:t>
            </a:r>
            <a:r>
              <a:rPr lang="en-US" altLang="fr-F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widespread in pig herds in Brazil, where they continue to evolve;</a:t>
            </a:r>
          </a:p>
          <a:p>
            <a:pPr algn="just" fontAlgn="base">
              <a:spcBef>
                <a:spcPts val="0"/>
              </a:spcBef>
              <a:spcAft>
                <a:spcPts val="1800"/>
              </a:spcAft>
            </a:pPr>
            <a:r>
              <a:rPr lang="en-US" altLang="fr-F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particular H1N2 and H1N1 swIAV clades 1B.2 appear to be specific to Brazil;</a:t>
            </a:r>
          </a:p>
          <a:p>
            <a:pPr algn="just" fontAlgn="base">
              <a:spcBef>
                <a:spcPts val="0"/>
              </a:spcBef>
              <a:spcAft>
                <a:spcPts val="1800"/>
              </a:spcAft>
            </a:pPr>
            <a:r>
              <a:rPr lang="en-US" altLang="fr-F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of the H3, N1 and N2 gene sequences are in progress;</a:t>
            </a:r>
          </a:p>
          <a:p>
            <a:pPr marL="285750" indent="-285750" algn="just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 sequencing (virus isolates from 2021-2022);</a:t>
            </a:r>
          </a:p>
          <a:p>
            <a:pPr marL="285750" indent="-285750" algn="just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Continue to monitor influenza in pigs;</a:t>
            </a:r>
          </a:p>
          <a:p>
            <a:pPr marL="285750" indent="-285750" algn="just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 divulgation (IPVS 2022, publications).</a:t>
            </a:r>
            <a:endParaRPr lang="en-US" altLang="fr-F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1403648" y="280555"/>
            <a:ext cx="6121400" cy="115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3200" b="1" dirty="0">
                <a:solidFill>
                  <a:srgbClr val="00824A"/>
                </a:solidFill>
                <a:latin typeface="Univers Condensed" pitchFamily="34" charset="0"/>
              </a:rPr>
              <a:t>Final </a:t>
            </a:r>
            <a:r>
              <a:rPr lang="en-US" altLang="fr-FR" sz="3200" b="1" dirty="0">
                <a:solidFill>
                  <a:srgbClr val="00824A"/>
                </a:solidFill>
                <a:latin typeface="Univers Condensed" pitchFamily="34" charset="0"/>
              </a:rPr>
              <a:t>Remarks and Ongoing Projects</a:t>
            </a:r>
          </a:p>
        </p:txBody>
      </p:sp>
    </p:spTree>
    <p:extLst>
      <p:ext uri="{BB962C8B-B14F-4D97-AF65-F5344CB8AC3E}">
        <p14:creationId xmlns:p14="http://schemas.microsoft.com/office/powerpoint/2010/main" val="1854969958"/>
      </p:ext>
    </p:extLst>
  </p:cSld>
  <p:clrMapOvr>
    <a:masterClrMapping/>
  </p:clrMapOvr>
  <p:transition spd="slow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6" name="Picture 20" descr="LAST-TEMPLATES_Page_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46" y="0"/>
            <a:ext cx="89163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GB" altLang="fr-FR"/>
            </a:br>
            <a:endParaRPr lang="en-GB" altLang="fr-FR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FA0CD053-752D-7F68-0379-CB677BD71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7712" y="2753598"/>
            <a:ext cx="6858000" cy="59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7500" tIns="35100" rIns="67500" bIns="351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33694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3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Thank</a:t>
            </a:r>
            <a:r>
              <a:rPr lang="pt-BR" altLang="pt-BR" sz="32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pt-BR" altLang="pt-BR" sz="3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you</a:t>
            </a:r>
            <a:r>
              <a:rPr lang="pt-BR" altLang="pt-BR" sz="32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</a:p>
          <a:p>
            <a:pPr algn="ctr" defTabSz="336947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pt-BR" altLang="pt-BR" sz="2100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pt-BR" altLang="pt-BR" sz="1500" b="1" dirty="0" err="1">
                <a:solidFill>
                  <a:srgbClr val="002060"/>
                </a:solidFill>
                <a:latin typeface="Arial" panose="020B0604020202020204" pitchFamily="34" charset="0"/>
              </a:rPr>
              <a:t>rejane.schaefer</a:t>
            </a:r>
            <a:r>
              <a:rPr lang="pt-BR" altLang="pt-BR" sz="1500" dirty="0" err="1">
                <a:solidFill>
                  <a:srgbClr val="002060"/>
                </a:solidFill>
                <a:latin typeface="Arial" panose="020B0604020202020204" pitchFamily="34" charset="0"/>
              </a:rPr>
              <a:t>@embrapa.br</a:t>
            </a:r>
            <a:endParaRPr lang="pt-BR" altLang="pt-BR" sz="15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440803"/>
      </p:ext>
    </p:extLst>
  </p:cSld>
  <p:clrMapOvr>
    <a:masterClrMapping/>
  </p:clrMapOvr>
  <p:transition spd="slow">
    <p:split orient="vert"/>
  </p:transition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51D61F824C5940B87707122AB9185B" ma:contentTypeVersion="22" ma:contentTypeDescription="Create a new document." ma:contentTypeScope="" ma:versionID="3056d70cbe84d0cd9af82cda31a227b0">
  <xsd:schema xmlns:xsd="http://www.w3.org/2001/XMLSchema" xmlns:xs="http://www.w3.org/2001/XMLSchema" xmlns:p="http://schemas.microsoft.com/office/2006/metadata/properties" xmlns:ns2="b3c0632f-1aac-405a-83be-a3649c619bd8" xmlns:ns3="a120b92d-f760-4527-8f9c-53ccddd68d30" targetNamespace="http://schemas.microsoft.com/office/2006/metadata/properties" ma:root="true" ma:fieldsID="dbca4410057ef046c509d87f8216d90b" ns2:_="" ns3:_="">
    <xsd:import namespace="b3c0632f-1aac-405a-83be-a3649c619bd8"/>
    <xsd:import namespace="a120b92d-f760-4527-8f9c-53ccddd68d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Status" minOccurs="0"/>
                <xsd:element ref="ns2:Note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Department" minOccurs="0"/>
                <xsd:element ref="ns2:Comment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c0632f-1aac-405a-83be-a3649c619b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Status" ma:index="20" nillable="true" ma:displayName="Status" ma:description="Document status" ma:format="Dropdown" ma:internalName="Status">
      <xsd:simpleType>
        <xsd:restriction base="dms:Choice">
          <xsd:enumeration value="Original"/>
          <xsd:enumeration value="In progress"/>
          <xsd:enumeration value="For validation"/>
          <xsd:enumeration value="Validated"/>
          <xsd:enumeration value="Final"/>
          <xsd:enumeration value="Resource"/>
          <xsd:enumeration value="Copied HOME"/>
          <xsd:enumeration value="Locked to editing"/>
          <xsd:enumeration value="Template"/>
          <xsd:enumeration value="Translation check"/>
          <xsd:enumeration value="For deletion"/>
          <xsd:enumeration value="Old"/>
        </xsd:restriction>
      </xsd:simpleType>
    </xsd:element>
    <xsd:element name="Notes" ma:index="21" nillable="true" ma:displayName="Notes" ma:description="Comments" ma:format="Dropdown" ma:internalName="Notes">
      <xsd:simpleType>
        <xsd:restriction base="dms:Note">
          <xsd:maxLength value="255"/>
        </xsd:restrict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ad0b2da7-f7f1-4ade-bc4d-78491eef27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epartment" ma:index="26" nillable="true" ma:displayName="Department" ma:format="Dropdown" ma:internalName="Department">
      <xsd:simpleType>
        <xsd:restriction base="dms:Choice">
          <xsd:enumeration value="Sci"/>
          <xsd:enumeration value="Status"/>
          <xsd:enumeration value="Vaccine"/>
        </xsd:restriction>
      </xsd:simpleType>
    </xsd:element>
    <xsd:element name="Comments" ma:index="27" nillable="true" ma:displayName="Comments" ma:description="Description of the principal use of the version" ma:format="Dropdown" ma:internalName="Comments">
      <xsd:simpleType>
        <xsd:restriction base="dms:Note">
          <xsd:maxLength value="255"/>
        </xsd:restriction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20b92d-f760-4527-8f9c-53ccddd68d3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3c9e5f9e-9505-4ebb-b168-a108e6163dcd}" ma:internalName="TaxCatchAll" ma:showField="CatchAllData" ma:web="a120b92d-f760-4527-8f9c-53ccddd68d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3c0632f-1aac-405a-83be-a3649c619bd8">
      <Terms xmlns="http://schemas.microsoft.com/office/infopath/2007/PartnerControls"/>
    </lcf76f155ced4ddcb4097134ff3c332f>
    <TaxCatchAll xmlns="a120b92d-f760-4527-8f9c-53ccddd68d30" xsi:nil="true"/>
    <Notes xmlns="b3c0632f-1aac-405a-83be-a3649c619bd8" xsi:nil="true"/>
    <Comments xmlns="b3c0632f-1aac-405a-83be-a3649c619bd8" xsi:nil="true"/>
    <Department xmlns="b3c0632f-1aac-405a-83be-a3649c619bd8" xsi:nil="true"/>
    <Status xmlns="b3c0632f-1aac-405a-83be-a3649c619bd8" xsi:nil="true"/>
  </documentManagement>
</p:properties>
</file>

<file path=customXml/itemProps1.xml><?xml version="1.0" encoding="utf-8"?>
<ds:datastoreItem xmlns:ds="http://schemas.openxmlformats.org/officeDocument/2006/customXml" ds:itemID="{FB14439C-1FD2-4F35-ADDF-11B6345D7622}"/>
</file>

<file path=customXml/itemProps2.xml><?xml version="1.0" encoding="utf-8"?>
<ds:datastoreItem xmlns:ds="http://schemas.openxmlformats.org/officeDocument/2006/customXml" ds:itemID="{95C67E99-46CE-4A64-B94A-253088232FEF}"/>
</file>

<file path=customXml/itemProps3.xml><?xml version="1.0" encoding="utf-8"?>
<ds:datastoreItem xmlns:ds="http://schemas.openxmlformats.org/officeDocument/2006/customXml" ds:itemID="{B303E44B-E261-4E79-8785-67FDC97A0328}"/>
</file>

<file path=docProps/app.xml><?xml version="1.0" encoding="utf-8"?>
<Properties xmlns="http://schemas.openxmlformats.org/officeDocument/2006/extended-properties" xmlns:vt="http://schemas.openxmlformats.org/officeDocument/2006/docPropsVTypes">
  <TotalTime>2016</TotalTime>
  <Words>488</Words>
  <Application>Microsoft Office PowerPoint</Application>
  <PresentationFormat>Apresentação na tela (4:3)</PresentationFormat>
  <Paragraphs>113</Paragraphs>
  <Slides>6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Univers Condensed</vt:lpstr>
      <vt:lpstr>Modèle par défaut</vt:lpstr>
      <vt:lpstr>Rejane Schaefer Researcher, Embrapa Swine and Poultry Concórdia, SC, Brazil.  BRAZIL</vt:lpstr>
      <vt:lpstr>Apresentação do PowerPoint</vt:lpstr>
      <vt:lpstr>HA-H1pdm (1A.3.3.2)</vt:lpstr>
      <vt:lpstr>HA-H1 1B.2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Keith Hamilton OFFLU Coordinator OIE Scientific and Technical  Department</dc:title>
  <dc:creator>OIE</dc:creator>
  <cp:lastModifiedBy>Rejane Schaefer</cp:lastModifiedBy>
  <cp:revision>77</cp:revision>
  <dcterms:created xsi:type="dcterms:W3CDTF">2017-03-21T10:40:05Z</dcterms:created>
  <dcterms:modified xsi:type="dcterms:W3CDTF">2022-07-22T16:26:08Z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0x010100DF51D61F824C5940B87707122AB9185B</vt:lpwstr>
  </property>
</Properties>
</file>