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revisionInfo.xml" ContentType="application/vnd.ms-powerpoint.revisioninfo+xml"/>
  <Override PartName="/ppt/changesInfos/changesInfo1.xml" ContentType="application/vnd.ms-powerpoint.changesinfo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0" r:id="rId3"/>
    <p:sldId id="259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8B1249-41E5-4167-86F7-252133AB07B7}" v="51" dt="2022-06-13T07:46:33.0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96"/>
  </p:normalViewPr>
  <p:slideViewPr>
    <p:cSldViewPr>
      <p:cViewPr varScale="1">
        <p:scale>
          <a:sx n="88" d="100"/>
          <a:sy n="88" d="100"/>
        </p:scale>
        <p:origin x="1688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1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Parys" userId="588eba86-b408-446f-a6ae-11fc3c399d82" providerId="ADAL" clId="{198B1249-41E5-4167-86F7-252133AB07B7}"/>
    <pc:docChg chg="undo custSel addSld delSld modSld">
      <pc:chgData name="Anna Parys" userId="588eba86-b408-446f-a6ae-11fc3c399d82" providerId="ADAL" clId="{198B1249-41E5-4167-86F7-252133AB07B7}" dt="2022-06-13T07:51:13.135" v="958" actId="113"/>
      <pc:docMkLst>
        <pc:docMk/>
      </pc:docMkLst>
      <pc:sldChg chg="modSp mod">
        <pc:chgData name="Anna Parys" userId="588eba86-b408-446f-a6ae-11fc3c399d82" providerId="ADAL" clId="{198B1249-41E5-4167-86F7-252133AB07B7}" dt="2022-06-13T06:22:44.213" v="138" actId="404"/>
        <pc:sldMkLst>
          <pc:docMk/>
          <pc:sldMk cId="90542788" sldId="257"/>
        </pc:sldMkLst>
        <pc:spChg chg="mod">
          <ac:chgData name="Anna Parys" userId="588eba86-b408-446f-a6ae-11fc3c399d82" providerId="ADAL" clId="{198B1249-41E5-4167-86F7-252133AB07B7}" dt="2022-06-13T06:21:45.533" v="5" actId="20577"/>
          <ac:spMkLst>
            <pc:docMk/>
            <pc:sldMk cId="90542788" sldId="257"/>
            <ac:spMk id="5" creationId="{9E03BDD0-7A73-7BA9-279F-5D8EF7DCC419}"/>
          </ac:spMkLst>
        </pc:spChg>
        <pc:spChg chg="mod">
          <ac:chgData name="Anna Parys" userId="588eba86-b408-446f-a6ae-11fc3c399d82" providerId="ADAL" clId="{198B1249-41E5-4167-86F7-252133AB07B7}" dt="2022-06-13T06:22:44.213" v="138" actId="404"/>
          <ac:spMkLst>
            <pc:docMk/>
            <pc:sldMk cId="90542788" sldId="257"/>
            <ac:spMk id="2050" creationId="{00000000-0000-0000-0000-000000000000}"/>
          </ac:spMkLst>
        </pc:spChg>
      </pc:sldChg>
      <pc:sldChg chg="addSp delSp modSp mod">
        <pc:chgData name="Anna Parys" userId="588eba86-b408-446f-a6ae-11fc3c399d82" providerId="ADAL" clId="{198B1249-41E5-4167-86F7-252133AB07B7}" dt="2022-06-13T07:51:13.135" v="958" actId="113"/>
        <pc:sldMkLst>
          <pc:docMk/>
          <pc:sldMk cId="2992392005" sldId="258"/>
        </pc:sldMkLst>
        <pc:spChg chg="add mod">
          <ac:chgData name="Anna Parys" userId="588eba86-b408-446f-a6ae-11fc3c399d82" providerId="ADAL" clId="{198B1249-41E5-4167-86F7-252133AB07B7}" dt="2022-06-13T07:10:57.907" v="647" actId="1035"/>
          <ac:spMkLst>
            <pc:docMk/>
            <pc:sldMk cId="2992392005" sldId="258"/>
            <ac:spMk id="7" creationId="{E6E9B72C-73C5-5768-9FB7-D041AF013631}"/>
          </ac:spMkLst>
        </pc:spChg>
        <pc:spChg chg="add del mod">
          <ac:chgData name="Anna Parys" userId="588eba86-b408-446f-a6ae-11fc3c399d82" providerId="ADAL" clId="{198B1249-41E5-4167-86F7-252133AB07B7}" dt="2022-06-13T06:30:44.661" v="238"/>
          <ac:spMkLst>
            <pc:docMk/>
            <pc:sldMk cId="2992392005" sldId="258"/>
            <ac:spMk id="8" creationId="{B96ACB08-3618-0210-7B14-4B89FD3F616E}"/>
          </ac:spMkLst>
        </pc:spChg>
        <pc:spChg chg="add mod">
          <ac:chgData name="Anna Parys" userId="588eba86-b408-446f-a6ae-11fc3c399d82" providerId="ADAL" clId="{198B1249-41E5-4167-86F7-252133AB07B7}" dt="2022-06-13T07:12:52.381" v="710" actId="20577"/>
          <ac:spMkLst>
            <pc:docMk/>
            <pc:sldMk cId="2992392005" sldId="258"/>
            <ac:spMk id="9" creationId="{687044BE-3078-93FD-A624-ADF0D062EE23}"/>
          </ac:spMkLst>
        </pc:spChg>
        <pc:spChg chg="del">
          <ac:chgData name="Anna Parys" userId="588eba86-b408-446f-a6ae-11fc3c399d82" providerId="ADAL" clId="{198B1249-41E5-4167-86F7-252133AB07B7}" dt="2022-06-13T06:23:08.020" v="139" actId="478"/>
          <ac:spMkLst>
            <pc:docMk/>
            <pc:sldMk cId="2992392005" sldId="258"/>
            <ac:spMk id="14342" creationId="{00000000-0000-0000-0000-000000000000}"/>
          </ac:spMkLst>
        </pc:spChg>
        <pc:spChg chg="del">
          <ac:chgData name="Anna Parys" userId="588eba86-b408-446f-a6ae-11fc3c399d82" providerId="ADAL" clId="{198B1249-41E5-4167-86F7-252133AB07B7}" dt="2022-06-13T06:23:10.870" v="140" actId="478"/>
          <ac:spMkLst>
            <pc:docMk/>
            <pc:sldMk cId="2992392005" sldId="258"/>
            <ac:spMk id="14346" creationId="{00000000-0000-0000-0000-000000000000}"/>
          </ac:spMkLst>
        </pc:spChg>
        <pc:graphicFrameChg chg="add del mod">
          <ac:chgData name="Anna Parys" userId="588eba86-b408-446f-a6ae-11fc3c399d82" providerId="ADAL" clId="{198B1249-41E5-4167-86F7-252133AB07B7}" dt="2022-06-13T06:33:15.951" v="274"/>
          <ac:graphicFrameMkLst>
            <pc:docMk/>
            <pc:sldMk cId="2992392005" sldId="258"/>
            <ac:graphicFrameMk id="2" creationId="{52C34ABE-26AD-ED27-EBB0-325CCEEB1172}"/>
          </ac:graphicFrameMkLst>
        </pc:graphicFrameChg>
        <pc:graphicFrameChg chg="add mod modGraphic">
          <ac:chgData name="Anna Parys" userId="588eba86-b408-446f-a6ae-11fc3c399d82" providerId="ADAL" clId="{198B1249-41E5-4167-86F7-252133AB07B7}" dt="2022-06-13T07:51:13.135" v="958" actId="113"/>
          <ac:graphicFrameMkLst>
            <pc:docMk/>
            <pc:sldMk cId="2992392005" sldId="258"/>
            <ac:graphicFrameMk id="3" creationId="{3E8F2BA8-EEF9-FE33-55E8-1AD380BB13AE}"/>
          </ac:graphicFrameMkLst>
        </pc:graphicFrameChg>
        <pc:graphicFrameChg chg="add del mod modGraphic">
          <ac:chgData name="Anna Parys" userId="588eba86-b408-446f-a6ae-11fc3c399d82" providerId="ADAL" clId="{198B1249-41E5-4167-86F7-252133AB07B7}" dt="2022-06-13T06:32:38.673" v="251" actId="478"/>
          <ac:graphicFrameMkLst>
            <pc:docMk/>
            <pc:sldMk cId="2992392005" sldId="258"/>
            <ac:graphicFrameMk id="6" creationId="{54492462-CAB4-A9BF-E0B2-0C0F64888315}"/>
          </ac:graphicFrameMkLst>
        </pc:graphicFrameChg>
        <pc:picChg chg="mod">
          <ac:chgData name="Anna Parys" userId="588eba86-b408-446f-a6ae-11fc3c399d82" providerId="ADAL" clId="{198B1249-41E5-4167-86F7-252133AB07B7}" dt="2022-06-13T06:32:57.694" v="254" actId="1076"/>
          <ac:picMkLst>
            <pc:docMk/>
            <pc:sldMk cId="2992392005" sldId="258"/>
            <ac:picMk id="14356" creationId="{00000000-0000-0000-0000-000000000000}"/>
          </ac:picMkLst>
        </pc:picChg>
      </pc:sldChg>
      <pc:sldChg chg="addSp delSp modSp add mod">
        <pc:chgData name="Anna Parys" userId="588eba86-b408-446f-a6ae-11fc3c399d82" providerId="ADAL" clId="{198B1249-41E5-4167-86F7-252133AB07B7}" dt="2022-06-13T07:50:34.114" v="957" actId="1036"/>
        <pc:sldMkLst>
          <pc:docMk/>
          <pc:sldMk cId="192107138" sldId="259"/>
        </pc:sldMkLst>
        <pc:spChg chg="add mod">
          <ac:chgData name="Anna Parys" userId="588eba86-b408-446f-a6ae-11fc3c399d82" providerId="ADAL" clId="{198B1249-41E5-4167-86F7-252133AB07B7}" dt="2022-06-13T07:50:34.114" v="957" actId="1036"/>
          <ac:spMkLst>
            <pc:docMk/>
            <pc:sldMk cId="192107138" sldId="259"/>
            <ac:spMk id="4" creationId="{BEB4579B-DBFB-E81D-AD51-22EB1AE75B96}"/>
          </ac:spMkLst>
        </pc:spChg>
        <pc:spChg chg="add mod">
          <ac:chgData name="Anna Parys" userId="588eba86-b408-446f-a6ae-11fc3c399d82" providerId="ADAL" clId="{198B1249-41E5-4167-86F7-252133AB07B7}" dt="2022-06-13T07:50:34.114" v="957" actId="1036"/>
          <ac:spMkLst>
            <pc:docMk/>
            <pc:sldMk cId="192107138" sldId="259"/>
            <ac:spMk id="5" creationId="{416455E8-CA08-475E-6ED1-9715F045FB01}"/>
          </ac:spMkLst>
        </pc:spChg>
        <pc:spChg chg="del">
          <ac:chgData name="Anna Parys" userId="588eba86-b408-446f-a6ae-11fc3c399d82" providerId="ADAL" clId="{198B1249-41E5-4167-86F7-252133AB07B7}" dt="2022-06-13T07:11:49.072" v="650" actId="478"/>
          <ac:spMkLst>
            <pc:docMk/>
            <pc:sldMk cId="192107138" sldId="259"/>
            <ac:spMk id="7" creationId="{E6E9B72C-73C5-5768-9FB7-D041AF013631}"/>
          </ac:spMkLst>
        </pc:spChg>
        <pc:spChg chg="mod">
          <ac:chgData name="Anna Parys" userId="588eba86-b408-446f-a6ae-11fc3c399d82" providerId="ADAL" clId="{198B1249-41E5-4167-86F7-252133AB07B7}" dt="2022-06-13T07:12:31.904" v="691" actId="20577"/>
          <ac:spMkLst>
            <pc:docMk/>
            <pc:sldMk cId="192107138" sldId="259"/>
            <ac:spMk id="9" creationId="{687044BE-3078-93FD-A624-ADF0D062EE23}"/>
          </ac:spMkLst>
        </pc:spChg>
        <pc:spChg chg="add mod">
          <ac:chgData name="Anna Parys" userId="588eba86-b408-446f-a6ae-11fc3c399d82" providerId="ADAL" clId="{198B1249-41E5-4167-86F7-252133AB07B7}" dt="2022-06-13T07:50:34.114" v="957" actId="1036"/>
          <ac:spMkLst>
            <pc:docMk/>
            <pc:sldMk cId="192107138" sldId="259"/>
            <ac:spMk id="10" creationId="{62BBEBC8-92CC-FE33-2857-B63B7185BAFB}"/>
          </ac:spMkLst>
        </pc:spChg>
        <pc:spChg chg="add mod">
          <ac:chgData name="Anna Parys" userId="588eba86-b408-446f-a6ae-11fc3c399d82" providerId="ADAL" clId="{198B1249-41E5-4167-86F7-252133AB07B7}" dt="2022-06-13T07:50:34.114" v="957" actId="1036"/>
          <ac:spMkLst>
            <pc:docMk/>
            <pc:sldMk cId="192107138" sldId="259"/>
            <ac:spMk id="11" creationId="{EF74A985-A0DB-7D5C-387F-1BBDEEAEDCBD}"/>
          </ac:spMkLst>
        </pc:spChg>
        <pc:spChg chg="add mod">
          <ac:chgData name="Anna Parys" userId="588eba86-b408-446f-a6ae-11fc3c399d82" providerId="ADAL" clId="{198B1249-41E5-4167-86F7-252133AB07B7}" dt="2022-06-13T07:50:34.114" v="957" actId="1036"/>
          <ac:spMkLst>
            <pc:docMk/>
            <pc:sldMk cId="192107138" sldId="259"/>
            <ac:spMk id="12" creationId="{E84E550B-0B57-3739-7DCE-E51F22912E59}"/>
          </ac:spMkLst>
        </pc:spChg>
        <pc:spChg chg="add mod">
          <ac:chgData name="Anna Parys" userId="588eba86-b408-446f-a6ae-11fc3c399d82" providerId="ADAL" clId="{198B1249-41E5-4167-86F7-252133AB07B7}" dt="2022-06-13T07:50:34.114" v="957" actId="1036"/>
          <ac:spMkLst>
            <pc:docMk/>
            <pc:sldMk cId="192107138" sldId="259"/>
            <ac:spMk id="13" creationId="{B2BF07E9-2D39-9E88-A54A-731FA4DB7FF9}"/>
          </ac:spMkLst>
        </pc:spChg>
        <pc:spChg chg="add mod">
          <ac:chgData name="Anna Parys" userId="588eba86-b408-446f-a6ae-11fc3c399d82" providerId="ADAL" clId="{198B1249-41E5-4167-86F7-252133AB07B7}" dt="2022-06-13T07:50:34.114" v="957" actId="1036"/>
          <ac:spMkLst>
            <pc:docMk/>
            <pc:sldMk cId="192107138" sldId="259"/>
            <ac:spMk id="15" creationId="{6C9759A6-FC63-C319-3434-574F918ECE4A}"/>
          </ac:spMkLst>
        </pc:spChg>
        <pc:spChg chg="add mod">
          <ac:chgData name="Anna Parys" userId="588eba86-b408-446f-a6ae-11fc3c399d82" providerId="ADAL" clId="{198B1249-41E5-4167-86F7-252133AB07B7}" dt="2022-06-13T07:50:24.917" v="953" actId="1076"/>
          <ac:spMkLst>
            <pc:docMk/>
            <pc:sldMk cId="192107138" sldId="259"/>
            <ac:spMk id="17" creationId="{CB974B59-E6FD-5A16-1648-B17DB8654876}"/>
          </ac:spMkLst>
        </pc:spChg>
        <pc:graphicFrameChg chg="add mod modGraphic">
          <ac:chgData name="Anna Parys" userId="588eba86-b408-446f-a6ae-11fc3c399d82" providerId="ADAL" clId="{198B1249-41E5-4167-86F7-252133AB07B7}" dt="2022-06-13T07:49:53.720" v="944" actId="20577"/>
          <ac:graphicFrameMkLst>
            <pc:docMk/>
            <pc:sldMk cId="192107138" sldId="259"/>
            <ac:graphicFrameMk id="2" creationId="{5B063AF6-2A5F-DADF-1D63-702B7DAAE370}"/>
          </ac:graphicFrameMkLst>
        </pc:graphicFrameChg>
        <pc:graphicFrameChg chg="del">
          <ac:chgData name="Anna Parys" userId="588eba86-b408-446f-a6ae-11fc3c399d82" providerId="ADAL" clId="{198B1249-41E5-4167-86F7-252133AB07B7}" dt="2022-06-13T07:11:44.986" v="649" actId="478"/>
          <ac:graphicFrameMkLst>
            <pc:docMk/>
            <pc:sldMk cId="192107138" sldId="259"/>
            <ac:graphicFrameMk id="3" creationId="{3E8F2BA8-EEF9-FE33-55E8-1AD380BB13AE}"/>
          </ac:graphicFrameMkLst>
        </pc:graphicFrameChg>
        <pc:picChg chg="mod">
          <ac:chgData name="Anna Parys" userId="588eba86-b408-446f-a6ae-11fc3c399d82" providerId="ADAL" clId="{198B1249-41E5-4167-86F7-252133AB07B7}" dt="2022-06-13T07:12:41.002" v="692" actId="1076"/>
          <ac:picMkLst>
            <pc:docMk/>
            <pc:sldMk cId="192107138" sldId="259"/>
            <ac:picMk id="14356" creationId="{00000000-0000-0000-0000-000000000000}"/>
          </ac:picMkLst>
        </pc:picChg>
      </pc:sldChg>
      <pc:sldChg chg="add del">
        <pc:chgData name="Anna Parys" userId="588eba86-b408-446f-a6ae-11fc3c399d82" providerId="ADAL" clId="{198B1249-41E5-4167-86F7-252133AB07B7}" dt="2022-06-13T07:09:05.099" v="636" actId="47"/>
        <pc:sldMkLst>
          <pc:docMk/>
          <pc:sldMk cId="984657806" sldId="259"/>
        </pc:sldMkLst>
      </pc:sldChg>
      <pc:sldChg chg="new del">
        <pc:chgData name="Anna Parys" userId="588eba86-b408-446f-a6ae-11fc3c399d82" providerId="ADAL" clId="{198B1249-41E5-4167-86F7-252133AB07B7}" dt="2022-06-13T06:30:36.665" v="236" actId="680"/>
        <pc:sldMkLst>
          <pc:docMk/>
          <pc:sldMk cId="2799268070" sldId="2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7E408A-8985-457B-8E15-0D66B8257D57}" type="slidenum">
              <a:rPr lang="fr-FR" altLang="fr-FR">
                <a:solidFill>
                  <a:srgbClr val="000000"/>
                </a:solidFill>
              </a:rPr>
              <a:pPr/>
              <a:t>‹#›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554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E1EF32-9243-4E64-8170-283436177A4D}" type="slidenum">
              <a:rPr lang="fr-FR" altLang="fr-FR">
                <a:solidFill>
                  <a:srgbClr val="000000"/>
                </a:solidFill>
              </a:rPr>
              <a:pPr/>
              <a:t>‹#›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250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616CE7-3C23-447F-BF00-179692344BF7}" type="slidenum">
              <a:rPr lang="fr-FR" altLang="fr-FR">
                <a:solidFill>
                  <a:srgbClr val="000000"/>
                </a:solidFill>
              </a:rPr>
              <a:pPr/>
              <a:t>‹#›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535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EBBED5-E930-41C3-A054-121D257C97CB}" type="slidenum">
              <a:rPr lang="fr-FR" altLang="fr-FR">
                <a:solidFill>
                  <a:srgbClr val="000000"/>
                </a:solidFill>
              </a:rPr>
              <a:pPr/>
              <a:t>‹#›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06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621FD5-FEF8-41A3-A1E0-3C7190F9F75D}" type="slidenum">
              <a:rPr lang="fr-FR" altLang="fr-FR">
                <a:solidFill>
                  <a:srgbClr val="000000"/>
                </a:solidFill>
              </a:rPr>
              <a:pPr/>
              <a:t>‹#›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691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5D139D-C791-453C-AED0-03D3ECF82C08}" type="slidenum">
              <a:rPr lang="fr-FR" altLang="fr-FR">
                <a:solidFill>
                  <a:srgbClr val="000000"/>
                </a:solidFill>
              </a:rPr>
              <a:pPr/>
              <a:t>‹#›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240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910B39-ABAB-4760-8145-1D7817E8A881}" type="slidenum">
              <a:rPr lang="fr-FR" altLang="fr-FR">
                <a:solidFill>
                  <a:srgbClr val="000000"/>
                </a:solidFill>
              </a:rPr>
              <a:pPr/>
              <a:t>‹#›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682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D359F7-8473-4C97-8165-287339284A77}" type="slidenum">
              <a:rPr lang="fr-FR" altLang="fr-FR">
                <a:solidFill>
                  <a:srgbClr val="000000"/>
                </a:solidFill>
              </a:rPr>
              <a:pPr/>
              <a:t>‹#›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098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C0E240-10E7-435F-9621-955D9EDEFA5A}" type="slidenum">
              <a:rPr lang="fr-FR" altLang="fr-FR">
                <a:solidFill>
                  <a:srgbClr val="000000"/>
                </a:solidFill>
              </a:rPr>
              <a:pPr/>
              <a:t>‹#›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519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490A6-3B39-45BB-A3DA-109462EB299A}" type="slidenum">
              <a:rPr lang="fr-FR" altLang="fr-FR">
                <a:solidFill>
                  <a:srgbClr val="000000"/>
                </a:solidFill>
              </a:rPr>
              <a:pPr/>
              <a:t>‹#›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79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08D446-E837-48B3-A4C3-318B810ACCE2}" type="slidenum">
              <a:rPr lang="fr-FR" altLang="fr-FR">
                <a:solidFill>
                  <a:srgbClr val="000000"/>
                </a:solidFill>
              </a:rPr>
              <a:pPr/>
              <a:t>‹#›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495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CEFAE41-E9B9-40C6-8250-13BBE0FB7C41}" type="slidenum">
              <a:rPr lang="fr-FR" altLang="fr-F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390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9" name="Picture 11" descr="LAST-TEMPLATES_Page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7313" y="-152400"/>
            <a:ext cx="9320213" cy="716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4509120"/>
            <a:ext cx="5974432" cy="1224136"/>
          </a:xfrm>
        </p:spPr>
        <p:txBody>
          <a:bodyPr/>
          <a:lstStyle/>
          <a:p>
            <a:pPr algn="l"/>
            <a:br>
              <a:rPr lang="en-GB" altLang="fr-FR" sz="3200" dirty="0">
                <a:solidFill>
                  <a:schemeClr val="accent2"/>
                </a:solidFill>
                <a:latin typeface="Univers Condensed" pitchFamily="34" charset="0"/>
              </a:rPr>
            </a:br>
            <a:r>
              <a:rPr lang="en-GB" altLang="fr-FR" sz="3200" dirty="0">
                <a:solidFill>
                  <a:schemeClr val="accent2"/>
                </a:solidFill>
                <a:latin typeface="Univers Condensed" pitchFamily="34" charset="0"/>
              </a:rPr>
              <a:t>Prof. </a:t>
            </a:r>
            <a:r>
              <a:rPr lang="en-GB" altLang="fr-FR" sz="3200" dirty="0" err="1">
                <a:solidFill>
                  <a:schemeClr val="accent2"/>
                </a:solidFill>
                <a:latin typeface="Univers Condensed" pitchFamily="34" charset="0"/>
              </a:rPr>
              <a:t>dr.</a:t>
            </a:r>
            <a:r>
              <a:rPr lang="en-GB" altLang="fr-FR" sz="3200" dirty="0">
                <a:solidFill>
                  <a:schemeClr val="accent2"/>
                </a:solidFill>
                <a:latin typeface="Univers Condensed" pitchFamily="34" charset="0"/>
              </a:rPr>
              <a:t> Kristien Van Reeth</a:t>
            </a:r>
            <a:br>
              <a:rPr lang="en-GB" altLang="fr-FR" sz="3200" dirty="0">
                <a:solidFill>
                  <a:schemeClr val="accent2"/>
                </a:solidFill>
                <a:latin typeface="Univers Condensed" pitchFamily="34" charset="0"/>
              </a:rPr>
            </a:br>
            <a:r>
              <a:rPr lang="en-GB" altLang="fr-FR" sz="2400" dirty="0">
                <a:solidFill>
                  <a:schemeClr val="accent2"/>
                </a:solidFill>
                <a:latin typeface="Univers Condensed" pitchFamily="34" charset="0"/>
              </a:rPr>
              <a:t>Laboratory of Virology, Faculty of Veterinary Medicine, Ghent University</a:t>
            </a:r>
            <a:br>
              <a:rPr lang="en-GB" altLang="fr-FR" sz="4600" dirty="0">
                <a:solidFill>
                  <a:schemeClr val="accent2"/>
                </a:solidFill>
                <a:latin typeface="Univers Condensed" pitchFamily="34" charset="0"/>
              </a:rPr>
            </a:br>
            <a:endParaRPr lang="fr-FR" altLang="fr-FR" sz="4600" dirty="0">
              <a:solidFill>
                <a:schemeClr val="accent2"/>
              </a:solidFill>
              <a:latin typeface="Univers Condensed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627784" y="1268760"/>
            <a:ext cx="5974432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br>
              <a:rPr lang="en-GB" altLang="fr-FR" sz="3200" kern="0" dirty="0">
                <a:solidFill>
                  <a:schemeClr val="accent2"/>
                </a:solidFill>
                <a:latin typeface="Univers Condensed" pitchFamily="34" charset="0"/>
              </a:rPr>
            </a:br>
            <a:r>
              <a:rPr lang="en-GB" altLang="fr-FR" sz="2400" i="1" kern="0" dirty="0">
                <a:solidFill>
                  <a:schemeClr val="accent2"/>
                </a:solidFill>
                <a:latin typeface="Univers Condensed" pitchFamily="34" charset="0"/>
              </a:rPr>
              <a:t>OFFLU Swine Influenza Virus technical meeting</a:t>
            </a:r>
            <a:br>
              <a:rPr lang="en-GB" altLang="fr-FR" sz="2400" i="1" kern="0" dirty="0">
                <a:solidFill>
                  <a:schemeClr val="accent2"/>
                </a:solidFill>
                <a:latin typeface="Univers Condensed" pitchFamily="34" charset="0"/>
              </a:rPr>
            </a:br>
            <a:r>
              <a:rPr lang="en-GB" altLang="fr-FR" sz="2400" i="1" kern="0" dirty="0">
                <a:solidFill>
                  <a:schemeClr val="accent2"/>
                </a:solidFill>
                <a:latin typeface="Univers Condensed" pitchFamily="34" charset="0"/>
              </a:rPr>
              <a:t>16  June 2022</a:t>
            </a:r>
          </a:p>
          <a:p>
            <a:pPr algn="l"/>
            <a:br>
              <a:rPr lang="en-GB" altLang="fr-FR" sz="4600" kern="0" dirty="0">
                <a:solidFill>
                  <a:schemeClr val="accent2"/>
                </a:solidFill>
                <a:latin typeface="Univers Condensed" pitchFamily="34" charset="0"/>
              </a:rPr>
            </a:br>
            <a:endParaRPr lang="fr-FR" altLang="fr-FR" sz="4600" kern="0" dirty="0">
              <a:solidFill>
                <a:schemeClr val="accent2"/>
              </a:solidFill>
              <a:latin typeface="Univers Condensed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E03BDD0-7A73-7BA9-279F-5D8EF7DCC4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760" y="2619908"/>
            <a:ext cx="5974432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US" altLang="fr-FR" sz="3200" kern="0" dirty="0">
                <a:solidFill>
                  <a:schemeClr val="accent2"/>
                </a:solidFill>
                <a:latin typeface="Univers Condensed" pitchFamily="34" charset="0"/>
              </a:rPr>
              <a:t>Swine influenza A viruses detected in Belgium and the Netherlands 2021-2022 </a:t>
            </a:r>
          </a:p>
        </p:txBody>
      </p:sp>
    </p:spTree>
    <p:extLst>
      <p:ext uri="{BB962C8B-B14F-4D97-AF65-F5344CB8AC3E}">
        <p14:creationId xmlns:p14="http://schemas.microsoft.com/office/powerpoint/2010/main" val="90542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56" name="Picture 20" descr="LAST-TEMPLATES_Page_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0013" y="-165100"/>
            <a:ext cx="9345613" cy="718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en-GB" altLang="fr-FR"/>
            </a:br>
            <a:endParaRPr lang="en-GB" altLang="fr-FR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E6E9B72C-73C5-5768-9FB7-D041AF013631}"/>
              </a:ext>
            </a:extLst>
          </p:cNvPr>
          <p:cNvSpPr txBox="1"/>
          <p:nvPr/>
        </p:nvSpPr>
        <p:spPr>
          <a:xfrm>
            <a:off x="107504" y="4869160"/>
            <a:ext cx="88569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baseline="30000" dirty="0"/>
              <a:t>1</a:t>
            </a:r>
            <a:r>
              <a:rPr lang="nl-BE" sz="1400" dirty="0"/>
              <a:t> </a:t>
            </a:r>
            <a:r>
              <a:rPr lang="nl-BE" sz="1400" dirty="0" err="1"/>
              <a:t>Isolates</a:t>
            </a:r>
            <a:r>
              <a:rPr lang="nl-BE" sz="1400" dirty="0"/>
              <a:t> </a:t>
            </a:r>
            <a:r>
              <a:rPr lang="nl-BE" sz="1400" dirty="0" err="1"/>
              <a:t>were</a:t>
            </a:r>
            <a:r>
              <a:rPr lang="nl-BE" sz="1400" dirty="0"/>
              <a:t> </a:t>
            </a:r>
            <a:r>
              <a:rPr lang="nl-BE" sz="1400" dirty="0" err="1"/>
              <a:t>subtyped</a:t>
            </a:r>
            <a:r>
              <a:rPr lang="nl-BE" sz="1400" dirty="0"/>
              <a:t> </a:t>
            </a:r>
            <a:r>
              <a:rPr lang="nl-BE" sz="1400" dirty="0" err="1"/>
              <a:t>by</a:t>
            </a:r>
            <a:r>
              <a:rPr lang="nl-BE" sz="1400" dirty="0"/>
              <a:t> HI assay </a:t>
            </a:r>
            <a:r>
              <a:rPr lang="nl-BE" sz="1400" dirty="0" err="1"/>
              <a:t>with</a:t>
            </a:r>
            <a:r>
              <a:rPr lang="nl-BE" sz="1400" dirty="0"/>
              <a:t> 7 </a:t>
            </a:r>
            <a:r>
              <a:rPr lang="nl-BE" sz="1400" dirty="0" err="1"/>
              <a:t>distinct</a:t>
            </a:r>
            <a:r>
              <a:rPr lang="nl-BE" sz="1400" dirty="0"/>
              <a:t> </a:t>
            </a:r>
            <a:r>
              <a:rPr lang="nl-BE" sz="1400" dirty="0" err="1"/>
              <a:t>hyperimmune</a:t>
            </a:r>
            <a:r>
              <a:rPr lang="nl-BE" sz="1400" dirty="0"/>
              <a:t> sera </a:t>
            </a:r>
            <a:r>
              <a:rPr lang="nl-BE" sz="1400" dirty="0" err="1"/>
              <a:t>and</a:t>
            </a:r>
            <a:r>
              <a:rPr lang="nl-BE" sz="1400" dirty="0"/>
              <a:t> </a:t>
            </a:r>
            <a:r>
              <a:rPr lang="nl-BE" sz="1400" dirty="0" err="1"/>
              <a:t>by</a:t>
            </a:r>
            <a:r>
              <a:rPr lang="nl-BE" sz="1400" dirty="0"/>
              <a:t> multiplex </a:t>
            </a:r>
            <a:r>
              <a:rPr lang="nl-BE" sz="1400" dirty="0" err="1"/>
              <a:t>qPCR</a:t>
            </a:r>
            <a:endParaRPr lang="nl-BE" sz="1400" dirty="0"/>
          </a:p>
          <a:p>
            <a:r>
              <a:rPr lang="nl-BE" sz="1400" dirty="0"/>
              <a:t>² </a:t>
            </a:r>
            <a:r>
              <a:rPr lang="en-US" sz="1400" dirty="0"/>
              <a:t>Isolates were subtyped by HI assay with 7 distinct hyperimmune sera, results for multiplex qPCR are pending </a:t>
            </a:r>
            <a:endParaRPr lang="nl-BE" sz="1400" dirty="0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687044BE-3078-93FD-A624-ADF0D062EE23}"/>
              </a:ext>
            </a:extLst>
          </p:cNvPr>
          <p:cNvSpPr txBox="1"/>
          <p:nvPr/>
        </p:nvSpPr>
        <p:spPr>
          <a:xfrm>
            <a:off x="323529" y="190500"/>
            <a:ext cx="8363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400" dirty="0">
                <a:solidFill>
                  <a:srgbClr val="4472C4">
                    <a:lumMod val="75000"/>
                  </a:srgbClr>
                </a:solidFill>
                <a:latin typeface="Calibri" panose="020F0502020204030204"/>
              </a:rPr>
              <a:t>Swine influenza A </a:t>
            </a:r>
            <a:r>
              <a:rPr lang="nl-BE" sz="2400" err="1">
                <a:solidFill>
                  <a:srgbClr val="4472C4">
                    <a:lumMod val="75000"/>
                  </a:srgbClr>
                </a:solidFill>
                <a:latin typeface="Calibri" panose="020F0502020204030204"/>
              </a:rPr>
              <a:t>viruses</a:t>
            </a:r>
            <a:r>
              <a:rPr lang="nl-BE" sz="2400">
                <a:solidFill>
                  <a:srgbClr val="4472C4">
                    <a:lumMod val="75000"/>
                  </a:srgbClr>
                </a:solidFill>
                <a:latin typeface="Calibri" panose="020F0502020204030204"/>
              </a:rPr>
              <a:t> in </a:t>
            </a:r>
            <a:r>
              <a:rPr lang="nl-BE" sz="2400" dirty="0">
                <a:solidFill>
                  <a:srgbClr val="4472C4">
                    <a:lumMod val="75000"/>
                  </a:srgbClr>
                </a:solidFill>
                <a:latin typeface="Calibri" panose="020F0502020204030204"/>
              </a:rPr>
              <a:t>Belgium </a:t>
            </a:r>
            <a:r>
              <a:rPr lang="nl-BE" sz="2400" dirty="0" err="1">
                <a:solidFill>
                  <a:srgbClr val="4472C4">
                    <a:lumMod val="75000"/>
                  </a:srgbClr>
                </a:solidFill>
                <a:latin typeface="Calibri" panose="020F0502020204030204"/>
              </a:rPr>
              <a:t>and</a:t>
            </a:r>
            <a:r>
              <a:rPr lang="nl-BE" sz="2400" dirty="0">
                <a:solidFill>
                  <a:srgbClr val="4472C4">
                    <a:lumMod val="75000"/>
                  </a:srgbClr>
                </a:solidFill>
                <a:latin typeface="Calibri" panose="020F0502020204030204"/>
              </a:rPr>
              <a:t> </a:t>
            </a:r>
            <a:r>
              <a:rPr lang="nl-BE" sz="2400" dirty="0" err="1">
                <a:solidFill>
                  <a:srgbClr val="4472C4">
                    <a:lumMod val="75000"/>
                  </a:srgbClr>
                </a:solidFill>
                <a:latin typeface="Calibri" panose="020F0502020204030204"/>
              </a:rPr>
              <a:t>the</a:t>
            </a:r>
            <a:r>
              <a:rPr lang="nl-BE" sz="2400" dirty="0">
                <a:solidFill>
                  <a:srgbClr val="4472C4">
                    <a:lumMod val="75000"/>
                  </a:srgbClr>
                </a:solidFill>
                <a:latin typeface="Calibri" panose="020F0502020204030204"/>
              </a:rPr>
              <a:t> </a:t>
            </a:r>
            <a:r>
              <a:rPr lang="nl-BE" sz="2400">
                <a:solidFill>
                  <a:srgbClr val="4472C4">
                    <a:lumMod val="75000"/>
                  </a:srgbClr>
                </a:solidFill>
                <a:latin typeface="Calibri" panose="020F0502020204030204"/>
              </a:rPr>
              <a:t>Netherlands 2021-22 </a:t>
            </a:r>
            <a:endParaRPr lang="nl-BE" sz="2400" dirty="0">
              <a:solidFill>
                <a:srgbClr val="4472C4">
                  <a:lumMod val="75000"/>
                </a:srgbClr>
              </a:solidFill>
              <a:latin typeface="Calibri" panose="020F0502020204030204"/>
            </a:endParaRP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3E8F2BA8-EEF9-FE33-55E8-1AD380BB13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509915"/>
              </p:ext>
            </p:extLst>
          </p:nvPr>
        </p:nvGraphicFramePr>
        <p:xfrm>
          <a:off x="554845" y="1124744"/>
          <a:ext cx="7962301" cy="341797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461260">
                  <a:extLst>
                    <a:ext uri="{9D8B030D-6E8A-4147-A177-3AD203B41FA5}">
                      <a16:colId xmlns:a16="http://schemas.microsoft.com/office/drawing/2014/main" val="1500926032"/>
                    </a:ext>
                  </a:extLst>
                </a:gridCol>
                <a:gridCol w="1705128">
                  <a:extLst>
                    <a:ext uri="{9D8B030D-6E8A-4147-A177-3AD203B41FA5}">
                      <a16:colId xmlns:a16="http://schemas.microsoft.com/office/drawing/2014/main" val="3486811437"/>
                    </a:ext>
                  </a:extLst>
                </a:gridCol>
                <a:gridCol w="1460694">
                  <a:extLst>
                    <a:ext uri="{9D8B030D-6E8A-4147-A177-3AD203B41FA5}">
                      <a16:colId xmlns:a16="http://schemas.microsoft.com/office/drawing/2014/main" val="2298795349"/>
                    </a:ext>
                  </a:extLst>
                </a:gridCol>
                <a:gridCol w="1461189">
                  <a:extLst>
                    <a:ext uri="{9D8B030D-6E8A-4147-A177-3AD203B41FA5}">
                      <a16:colId xmlns:a16="http://schemas.microsoft.com/office/drawing/2014/main" val="3857648702"/>
                    </a:ext>
                  </a:extLst>
                </a:gridCol>
                <a:gridCol w="874030">
                  <a:extLst>
                    <a:ext uri="{9D8B030D-6E8A-4147-A177-3AD203B41FA5}">
                      <a16:colId xmlns:a16="http://schemas.microsoft.com/office/drawing/2014/main" val="2773451252"/>
                    </a:ext>
                  </a:extLst>
                </a:gridCol>
              </a:tblGrid>
              <a:tr h="278409"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nl-BE" sz="18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isolates per subtype in</a:t>
                      </a:r>
                    </a:p>
                  </a:txBody>
                  <a:tcPr marL="68580" marR="68580" marT="0" marB="0" anchor="ctr" anchorCtr="1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nl-BE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nl-BE" sz="18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BE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16322526"/>
                  </a:ext>
                </a:extLst>
              </a:tr>
              <a:tr h="508133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nl-BE" sz="1800" b="1" dirty="0">
                          <a:solidFill>
                            <a:schemeClr val="tx1"/>
                          </a:solidFill>
                          <a:effectLst/>
                        </a:rPr>
                        <a:t>2021</a:t>
                      </a:r>
                      <a:r>
                        <a:rPr lang="nl-BE" sz="1800" b="1" baseline="30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br>
                        <a:rPr lang="nl-BE" sz="1800" b="1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nl-BE" sz="1800" b="1">
                          <a:solidFill>
                            <a:schemeClr val="tx1"/>
                          </a:solidFill>
                          <a:effectLst/>
                        </a:rPr>
                        <a:t>Jan </a:t>
                      </a:r>
                      <a:r>
                        <a:rPr lang="nl-BE" sz="1800" b="1" dirty="0">
                          <a:solidFill>
                            <a:schemeClr val="tx1"/>
                          </a:solidFill>
                          <a:effectLst/>
                        </a:rPr>
                        <a:t>- Dec</a:t>
                      </a:r>
                      <a:endParaRPr lang="nl-BE" sz="1800" b="1" dirty="0">
                        <a:effectLst/>
                      </a:endParaRPr>
                    </a:p>
                  </a:txBody>
                  <a:tcPr marL="68580" marR="68580" marT="0" marB="0" anchor="ctr" anchorCtr="1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nl-BE" sz="1800" b="1" dirty="0">
                        <a:effectLst/>
                      </a:endParaRPr>
                    </a:p>
                  </a:txBody>
                  <a:tcPr marL="68580" marR="68580" marT="0" marB="0" anchor="ctr" anchorCtr="1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nl-BE" sz="1800" b="1" baseline="0">
                          <a:effectLst/>
                          <a:latin typeface="+mn-lt"/>
                          <a:ea typeface="+mn-ea"/>
                          <a:cs typeface="+mn-cs"/>
                        </a:rPr>
                        <a:t> 2022</a:t>
                      </a:r>
                      <a:r>
                        <a:rPr lang="nl-BE" sz="1800" b="1" baseline="3000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br>
                        <a:rPr lang="nl-BE" sz="1800" b="1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nl-BE" sz="1800" b="1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Jan - May</a:t>
                      </a:r>
                      <a:endParaRPr lang="nl-BE" sz="1800" b="1" baseline="30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nl-BE" sz="1800" b="1" baseline="30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effectLst/>
                        </a:rPr>
                        <a:t>Total</a:t>
                      </a:r>
                      <a:endParaRPr lang="nl-BE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nl-BE" sz="1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3591892796"/>
                  </a:ext>
                </a:extLst>
              </a:tr>
              <a:tr h="27840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H1pdmN1av</a:t>
                      </a:r>
                      <a:endParaRPr lang="nl-BE" sz="18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nl-BE" sz="18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 anchorCtr="1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nl-BE" sz="1800" b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H1pdm</a:t>
                      </a:r>
                    </a:p>
                  </a:txBody>
                  <a:tcPr marL="68580" marR="68580" marT="0" marB="0" anchor="ctr" anchorCtr="1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nl-NL" sz="18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nl-BE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nl-NL" sz="18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nl-BE" sz="1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3274719"/>
                  </a:ext>
                </a:extLst>
              </a:tr>
              <a:tr h="20599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</a:rPr>
                        <a:t>H1pdmN2 </a:t>
                      </a:r>
                      <a:endParaRPr lang="nl-BE" sz="18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nl-NL" sz="18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</a:t>
                      </a:r>
                      <a:endParaRPr lang="nl-BE" sz="18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anchorCtr="1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nl-BE" sz="18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anchorCtr="1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nl-BE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nl-BE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7064277"/>
                  </a:ext>
                </a:extLst>
              </a:tr>
              <a:tr h="27840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1800" b="1">
                          <a:solidFill>
                            <a:schemeClr val="tx1"/>
                          </a:solidFill>
                          <a:effectLst/>
                        </a:rPr>
                        <a:t> H1huN1av</a:t>
                      </a:r>
                      <a:endParaRPr lang="nl-BE" sz="18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nl-BE" sz="18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 anchorCtr="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nl-BE" sz="1800" b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H1hu</a:t>
                      </a:r>
                    </a:p>
                  </a:txBody>
                  <a:tcPr marL="68580" marR="68580" marT="0" marB="0" anchor="ctr" anchorCtr="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nl-NL" sz="18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nl-BE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nl-NL" sz="18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nl-BE" sz="1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6616341"/>
                  </a:ext>
                </a:extLst>
              </a:tr>
              <a:tr h="27840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nl-BE" sz="18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H1huN2</a:t>
                      </a:r>
                    </a:p>
                  </a:txBody>
                  <a:tcPr marL="68580" marR="68580" marT="0" marB="0" anchor="ctr" anchorCtr="1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nl-NL" sz="18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nl-BE" sz="1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nl-BE" sz="18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anchorCtr="1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nl-BE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nl-BE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3825679"/>
                  </a:ext>
                </a:extLst>
              </a:tr>
              <a:tr h="2784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H1avN1av</a:t>
                      </a:r>
                      <a:endParaRPr lang="nl-BE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nl-BE" sz="18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nl-BE" sz="1800" b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H1av</a:t>
                      </a:r>
                    </a:p>
                  </a:txBody>
                  <a:tcPr marL="68580" marR="68580" marT="0" marB="0" anchor="ctr" anchorCtr="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nl-BE" sz="18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 anchorCtr="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nl-NL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nl-BE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062179"/>
                  </a:ext>
                </a:extLst>
              </a:tr>
              <a:tr h="139205">
                <a:tc>
                  <a:txBody>
                    <a:bodyPr/>
                    <a:lstStyle/>
                    <a:p>
                      <a:r>
                        <a:rPr lang="en-US" b="1" dirty="0"/>
                        <a:t>H1avN2</a:t>
                      </a:r>
                    </a:p>
                  </a:txBody>
                  <a:tcPr marL="68580" marR="68580" marT="0" marB="0" anchor="ctr" anchorCtr="1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nl-BE" sz="18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 anchorCtr="1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nl-BE" sz="18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anchorCtr="1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nl-BE" sz="18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nl-BE" sz="1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16703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nl-NL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H3</a:t>
                      </a:r>
                      <a:endParaRPr lang="nl-BE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nl-BE" sz="18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 anchorCtr="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nl-NL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H3</a:t>
                      </a:r>
                      <a:endParaRPr lang="nl-BE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nl-BE" sz="18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 anchorCtr="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nl-BE" sz="18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 anchorCtr="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2502232"/>
                  </a:ext>
                </a:extLst>
              </a:tr>
              <a:tr h="27840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</a:rPr>
                        <a:t> N </a:t>
                      </a:r>
                      <a:r>
                        <a:rPr lang="en-GB" sz="1800" b="1" dirty="0" err="1">
                          <a:solidFill>
                            <a:schemeClr val="tx1"/>
                          </a:solidFill>
                          <a:effectLst/>
                        </a:rPr>
                        <a:t>SwIAV</a:t>
                      </a:r>
                      <a:r>
                        <a:rPr lang="en-GB" sz="1800" b="1" baseline="0" dirty="0">
                          <a:solidFill>
                            <a:schemeClr val="tx1"/>
                          </a:solidFill>
                          <a:effectLst/>
                        </a:rPr>
                        <a:t> isolated</a:t>
                      </a:r>
                      <a:endParaRPr lang="nl-BE" sz="18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b="1" dirty="0"/>
                        <a:t>25</a:t>
                      </a:r>
                    </a:p>
                  </a:txBody>
                  <a:tcPr marL="68580" marR="68580" marT="0" marB="0" anchor="ctr" anchorCtr="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nl-BE" sz="1800" b="1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anchorCtr="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nl-NL" sz="18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nl-BE" sz="1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nl-NL" sz="18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  <a:endParaRPr lang="nl-BE" sz="1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06339652"/>
                  </a:ext>
                </a:extLst>
              </a:tr>
              <a:tr h="1816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nl-BE" sz="18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nl-BE" sz="1800" b="1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samples examined</a:t>
                      </a:r>
                      <a:endParaRPr lang="nl-BE" sz="18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b="1" dirty="0"/>
                        <a:t>82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nl-BE" sz="1800" b="1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nl-NL" sz="18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  <a:endParaRPr lang="nl-BE" sz="1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nl-NL" sz="18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117</a:t>
                      </a:r>
                      <a:endParaRPr lang="nl-BE" sz="1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15070018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7405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56" name="Picture 20" descr="LAST-TEMPLATES_Page_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0807" y="-165100"/>
            <a:ext cx="9345613" cy="718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en-GB" altLang="fr-FR"/>
            </a:br>
            <a:endParaRPr lang="en-GB" altLang="fr-FR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687044BE-3078-93FD-A624-ADF0D062EE23}"/>
              </a:ext>
            </a:extLst>
          </p:cNvPr>
          <p:cNvSpPr txBox="1"/>
          <p:nvPr/>
        </p:nvSpPr>
        <p:spPr>
          <a:xfrm>
            <a:off x="323529" y="190500"/>
            <a:ext cx="8363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400" dirty="0" err="1">
                <a:solidFill>
                  <a:srgbClr val="4472C4">
                    <a:lumMod val="75000"/>
                  </a:srgbClr>
                </a:solidFill>
                <a:latin typeface="Calibri" panose="020F0502020204030204"/>
              </a:rPr>
              <a:t>Genotypes</a:t>
            </a:r>
            <a:r>
              <a:rPr lang="nl-BE" sz="2400" dirty="0">
                <a:solidFill>
                  <a:srgbClr val="4472C4">
                    <a:lumMod val="75000"/>
                  </a:srgbClr>
                </a:solidFill>
                <a:latin typeface="Calibri" panose="020F0502020204030204"/>
              </a:rPr>
              <a:t> of </a:t>
            </a:r>
            <a:r>
              <a:rPr lang="nl-BE" sz="2400" dirty="0" err="1">
                <a:solidFill>
                  <a:srgbClr val="4472C4">
                    <a:lumMod val="75000"/>
                  </a:srgbClr>
                </a:solidFill>
                <a:latin typeface="Calibri" panose="020F0502020204030204"/>
              </a:rPr>
              <a:t>swine</a:t>
            </a:r>
            <a:r>
              <a:rPr lang="nl-BE" sz="2400" dirty="0">
                <a:solidFill>
                  <a:srgbClr val="4472C4">
                    <a:lumMod val="75000"/>
                  </a:srgbClr>
                </a:solidFill>
                <a:latin typeface="Calibri" panose="020F0502020204030204"/>
              </a:rPr>
              <a:t> influenza A </a:t>
            </a:r>
            <a:r>
              <a:rPr lang="nl-BE" sz="2400" dirty="0" err="1">
                <a:solidFill>
                  <a:srgbClr val="4472C4">
                    <a:lumMod val="75000"/>
                  </a:srgbClr>
                </a:solidFill>
                <a:latin typeface="Calibri" panose="020F0502020204030204"/>
              </a:rPr>
              <a:t>viruses</a:t>
            </a:r>
            <a:r>
              <a:rPr lang="nl-BE" sz="2400" dirty="0">
                <a:solidFill>
                  <a:srgbClr val="4472C4">
                    <a:lumMod val="75000"/>
                  </a:srgbClr>
                </a:solidFill>
                <a:latin typeface="Calibri" panose="020F0502020204030204"/>
              </a:rPr>
              <a:t> </a:t>
            </a:r>
            <a:r>
              <a:rPr lang="nl-BE" sz="2400" dirty="0" err="1">
                <a:solidFill>
                  <a:srgbClr val="4472C4">
                    <a:lumMod val="75000"/>
                  </a:srgbClr>
                </a:solidFill>
                <a:latin typeface="Calibri" panose="020F0502020204030204"/>
              </a:rPr>
              <a:t>isolated</a:t>
            </a:r>
            <a:r>
              <a:rPr lang="nl-BE" sz="2400" dirty="0">
                <a:solidFill>
                  <a:srgbClr val="4472C4">
                    <a:lumMod val="75000"/>
                  </a:srgbClr>
                </a:solidFill>
                <a:latin typeface="Calibri" panose="020F0502020204030204"/>
              </a:rPr>
              <a:t> in Belgium </a:t>
            </a:r>
            <a:r>
              <a:rPr lang="nl-BE" sz="2400" dirty="0" err="1">
                <a:solidFill>
                  <a:srgbClr val="4472C4">
                    <a:lumMod val="75000"/>
                  </a:srgbClr>
                </a:solidFill>
                <a:latin typeface="Calibri" panose="020F0502020204030204"/>
              </a:rPr>
              <a:t>and</a:t>
            </a:r>
            <a:r>
              <a:rPr lang="nl-BE" sz="2400" dirty="0">
                <a:solidFill>
                  <a:srgbClr val="4472C4">
                    <a:lumMod val="75000"/>
                  </a:srgbClr>
                </a:solidFill>
                <a:latin typeface="Calibri" panose="020F0502020204030204"/>
              </a:rPr>
              <a:t> </a:t>
            </a:r>
            <a:r>
              <a:rPr lang="nl-BE" sz="2400" dirty="0" err="1">
                <a:solidFill>
                  <a:srgbClr val="4472C4">
                    <a:lumMod val="75000"/>
                  </a:srgbClr>
                </a:solidFill>
                <a:latin typeface="Calibri" panose="020F0502020204030204"/>
              </a:rPr>
              <a:t>the</a:t>
            </a:r>
            <a:r>
              <a:rPr lang="nl-BE" sz="2400" dirty="0">
                <a:solidFill>
                  <a:srgbClr val="4472C4">
                    <a:lumMod val="75000"/>
                  </a:srgbClr>
                </a:solidFill>
                <a:latin typeface="Calibri" panose="020F0502020204030204"/>
              </a:rPr>
              <a:t> Netherlands in 2021 </a:t>
            </a:r>
          </a:p>
        </p:txBody>
      </p:sp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5B063AF6-2A5F-DADF-1D63-702B7DAAE3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239652"/>
              </p:ext>
            </p:extLst>
          </p:nvPr>
        </p:nvGraphicFramePr>
        <p:xfrm>
          <a:off x="195712" y="1501776"/>
          <a:ext cx="8624760" cy="24155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664296">
                  <a:extLst>
                    <a:ext uri="{9D8B030D-6E8A-4147-A177-3AD203B41FA5}">
                      <a16:colId xmlns:a16="http://schemas.microsoft.com/office/drawing/2014/main" val="397303605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689895115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865301337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1456991750"/>
                    </a:ext>
                  </a:extLst>
                </a:gridCol>
                <a:gridCol w="661209">
                  <a:extLst>
                    <a:ext uri="{9D8B030D-6E8A-4147-A177-3AD203B41FA5}">
                      <a16:colId xmlns:a16="http://schemas.microsoft.com/office/drawing/2014/main" val="3250725303"/>
                    </a:ext>
                  </a:extLst>
                </a:gridCol>
                <a:gridCol w="127030">
                  <a:extLst>
                    <a:ext uri="{9D8B030D-6E8A-4147-A177-3AD203B41FA5}">
                      <a16:colId xmlns:a16="http://schemas.microsoft.com/office/drawing/2014/main" val="1784141117"/>
                    </a:ext>
                  </a:extLst>
                </a:gridCol>
                <a:gridCol w="461993">
                  <a:extLst>
                    <a:ext uri="{9D8B030D-6E8A-4147-A177-3AD203B41FA5}">
                      <a16:colId xmlns:a16="http://schemas.microsoft.com/office/drawing/2014/main" val="3126790554"/>
                    </a:ext>
                  </a:extLst>
                </a:gridCol>
                <a:gridCol w="461993">
                  <a:extLst>
                    <a:ext uri="{9D8B030D-6E8A-4147-A177-3AD203B41FA5}">
                      <a16:colId xmlns:a16="http://schemas.microsoft.com/office/drawing/2014/main" val="155452967"/>
                    </a:ext>
                  </a:extLst>
                </a:gridCol>
                <a:gridCol w="461993">
                  <a:extLst>
                    <a:ext uri="{9D8B030D-6E8A-4147-A177-3AD203B41FA5}">
                      <a16:colId xmlns:a16="http://schemas.microsoft.com/office/drawing/2014/main" val="4037961883"/>
                    </a:ext>
                  </a:extLst>
                </a:gridCol>
                <a:gridCol w="461993">
                  <a:extLst>
                    <a:ext uri="{9D8B030D-6E8A-4147-A177-3AD203B41FA5}">
                      <a16:colId xmlns:a16="http://schemas.microsoft.com/office/drawing/2014/main" val="3895717544"/>
                    </a:ext>
                  </a:extLst>
                </a:gridCol>
                <a:gridCol w="461993">
                  <a:extLst>
                    <a:ext uri="{9D8B030D-6E8A-4147-A177-3AD203B41FA5}">
                      <a16:colId xmlns:a16="http://schemas.microsoft.com/office/drawing/2014/main" val="4081260797"/>
                    </a:ext>
                  </a:extLst>
                </a:gridCol>
                <a:gridCol w="461993">
                  <a:extLst>
                    <a:ext uri="{9D8B030D-6E8A-4147-A177-3AD203B41FA5}">
                      <a16:colId xmlns:a16="http://schemas.microsoft.com/office/drawing/2014/main" val="911292694"/>
                    </a:ext>
                  </a:extLst>
                </a:gridCol>
              </a:tblGrid>
              <a:tr h="91938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 dirty="0">
                          <a:effectLst/>
                        </a:rPr>
                        <a:t>Virus isolate</a:t>
                      </a:r>
                      <a:endParaRPr lang="nl-BE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 dirty="0">
                          <a:effectLst/>
                        </a:rPr>
                        <a:t>Subtype</a:t>
                      </a:r>
                      <a:endParaRPr lang="nl-BE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 dirty="0">
                          <a:effectLst/>
                        </a:rPr>
                        <a:t>Genotype*</a:t>
                      </a:r>
                      <a:endParaRPr lang="nl-BE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>
                          <a:effectLst/>
                        </a:rPr>
                        <a:t>Surface genes</a:t>
                      </a:r>
                      <a:endParaRPr lang="nl-BE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>
                          <a:effectLst/>
                        </a:rPr>
                        <a:t> </a:t>
                      </a:r>
                      <a:endParaRPr lang="nl-BE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 dirty="0">
                          <a:effectLst/>
                        </a:rPr>
                        <a:t>Internal genes</a:t>
                      </a:r>
                      <a:endParaRPr lang="nl-BE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2921088"/>
                  </a:ext>
                </a:extLst>
              </a:tr>
              <a:tr h="96643">
                <a:tc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 dirty="0">
                          <a:effectLst/>
                        </a:rPr>
                        <a:t>HA</a:t>
                      </a:r>
                      <a:endParaRPr lang="nl-BE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 dirty="0">
                          <a:effectLst/>
                        </a:rPr>
                        <a:t>NA</a:t>
                      </a:r>
                      <a:endParaRPr lang="nl-BE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 dirty="0">
                          <a:effectLst/>
                        </a:rPr>
                        <a:t> </a:t>
                      </a:r>
                      <a:endParaRPr lang="nl-BE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 dirty="0">
                          <a:effectLst/>
                        </a:rPr>
                        <a:t>PB2</a:t>
                      </a:r>
                      <a:endParaRPr lang="nl-BE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 dirty="0">
                          <a:effectLst/>
                        </a:rPr>
                        <a:t>PB1</a:t>
                      </a:r>
                      <a:endParaRPr lang="nl-BE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 dirty="0">
                          <a:effectLst/>
                        </a:rPr>
                        <a:t>PA</a:t>
                      </a:r>
                      <a:endParaRPr lang="nl-BE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>
                          <a:effectLst/>
                        </a:rPr>
                        <a:t>NP</a:t>
                      </a:r>
                      <a:endParaRPr lang="nl-BE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>
                          <a:effectLst/>
                        </a:rPr>
                        <a:t>M</a:t>
                      </a:r>
                      <a:endParaRPr lang="nl-BE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 dirty="0">
                          <a:effectLst/>
                        </a:rPr>
                        <a:t>NS</a:t>
                      </a:r>
                      <a:endParaRPr lang="nl-BE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/>
                </a:tc>
                <a:extLst>
                  <a:ext uri="{0D108BD9-81ED-4DB2-BD59-A6C34878D82A}">
                    <a16:rowId xmlns:a16="http://schemas.microsoft.com/office/drawing/2014/main" val="709403867"/>
                  </a:ext>
                </a:extLst>
              </a:tr>
              <a:tr h="1885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A/swine/Netherlands/PS-797/2021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H1N2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R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H1pdm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N2g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>
                          <a:effectLst/>
                        </a:rPr>
                        <a:t> </a:t>
                      </a:r>
                      <a:endParaRPr lang="nl-B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 err="1">
                          <a:effectLst/>
                        </a:rPr>
                        <a:t>pdm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>
                          <a:effectLst/>
                        </a:rPr>
                        <a:t>pdm</a:t>
                      </a:r>
                      <a:endParaRPr lang="nl-B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>
                          <a:effectLst/>
                        </a:rPr>
                        <a:t>pdm</a:t>
                      </a:r>
                      <a:endParaRPr lang="nl-B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>
                          <a:effectLst/>
                        </a:rPr>
                        <a:t>pdm</a:t>
                      </a:r>
                      <a:endParaRPr lang="nl-B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>
                          <a:effectLst/>
                        </a:rPr>
                        <a:t>pdm</a:t>
                      </a:r>
                      <a:endParaRPr lang="nl-B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 err="1">
                          <a:effectLst/>
                        </a:rPr>
                        <a:t>pdm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617290"/>
                  </a:ext>
                </a:extLst>
              </a:tr>
              <a:tr h="1885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A/swine/Belgium/Gent-80/2021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H1N2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>
                          <a:effectLst/>
                        </a:rPr>
                        <a:t>R</a:t>
                      </a:r>
                      <a:endParaRPr lang="nl-B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H1pdm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N2g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 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>
                          <a:effectLst/>
                        </a:rPr>
                        <a:t>pdm</a:t>
                      </a:r>
                      <a:endParaRPr lang="nl-B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 err="1">
                          <a:effectLst/>
                        </a:rPr>
                        <a:t>pdm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>
                          <a:effectLst/>
                        </a:rPr>
                        <a:t>pdm</a:t>
                      </a:r>
                      <a:endParaRPr lang="nl-B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>
                          <a:effectLst/>
                        </a:rPr>
                        <a:t>pdm</a:t>
                      </a:r>
                      <a:endParaRPr lang="nl-B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>
                          <a:effectLst/>
                        </a:rPr>
                        <a:t>pdm</a:t>
                      </a:r>
                      <a:endParaRPr lang="nl-B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>
                          <a:effectLst/>
                        </a:rPr>
                        <a:t>pdm</a:t>
                      </a:r>
                      <a:endParaRPr lang="nl-B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5932506"/>
                  </a:ext>
                </a:extLst>
              </a:tr>
              <a:tr h="1885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A/swine/Belgium/Gent-86/2021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>
                          <a:effectLst/>
                        </a:rPr>
                        <a:t>H1N2</a:t>
                      </a:r>
                      <a:endParaRPr lang="nl-B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>
                          <a:effectLst/>
                        </a:rPr>
                        <a:t>R</a:t>
                      </a:r>
                      <a:endParaRPr lang="nl-B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H1pdm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N2g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 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 err="1">
                          <a:effectLst/>
                        </a:rPr>
                        <a:t>pdm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>
                          <a:effectLst/>
                        </a:rPr>
                        <a:t>pdm</a:t>
                      </a:r>
                      <a:endParaRPr lang="nl-B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 err="1">
                          <a:effectLst/>
                        </a:rPr>
                        <a:t>pdm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 err="1">
                          <a:effectLst/>
                        </a:rPr>
                        <a:t>pdm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 err="1">
                          <a:effectLst/>
                        </a:rPr>
                        <a:t>pdm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 err="1">
                          <a:effectLst/>
                        </a:rPr>
                        <a:t>pdm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844442"/>
                  </a:ext>
                </a:extLst>
              </a:tr>
              <a:tr h="1885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A/swine/Belgium/Gent-117/2021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>
                          <a:effectLst/>
                        </a:rPr>
                        <a:t>H1N2</a:t>
                      </a:r>
                      <a:endParaRPr lang="nl-B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>
                          <a:effectLst/>
                        </a:rPr>
                        <a:t>AI</a:t>
                      </a:r>
                      <a:endParaRPr lang="nl-B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H1hu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N2g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>
                          <a:effectLst/>
                        </a:rPr>
                        <a:t> </a:t>
                      </a:r>
                      <a:endParaRPr lang="nl-B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av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av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av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av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 err="1">
                          <a:effectLst/>
                        </a:rPr>
                        <a:t>pdm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av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912607"/>
                  </a:ext>
                </a:extLst>
              </a:tr>
              <a:tr h="1885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A/swine/Belgium/Gent-118/2021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>
                          <a:effectLst/>
                        </a:rPr>
                        <a:t>H1N1</a:t>
                      </a:r>
                      <a:endParaRPr lang="nl-B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>
                          <a:effectLst/>
                        </a:rPr>
                        <a:t>A</a:t>
                      </a:r>
                      <a:endParaRPr lang="nl-B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H1av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N1av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>
                          <a:effectLst/>
                        </a:rPr>
                        <a:t> </a:t>
                      </a:r>
                      <a:endParaRPr lang="nl-B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av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av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av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av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av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av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149470"/>
                  </a:ext>
                </a:extLst>
              </a:tr>
              <a:tr h="1885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A/swine/Belgium/Gent-137/2021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>
                          <a:effectLst/>
                        </a:rPr>
                        <a:t>H1N1</a:t>
                      </a:r>
                      <a:endParaRPr lang="nl-B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>
                          <a:effectLst/>
                        </a:rPr>
                        <a:t>H</a:t>
                      </a:r>
                      <a:endParaRPr lang="nl-B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H1hu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N1av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>
                          <a:effectLst/>
                        </a:rPr>
                        <a:t> </a:t>
                      </a:r>
                      <a:endParaRPr lang="nl-B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av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av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av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av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>
                          <a:effectLst/>
                        </a:rPr>
                        <a:t>av</a:t>
                      </a:r>
                      <a:endParaRPr lang="nl-B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av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3092829"/>
                  </a:ext>
                </a:extLst>
              </a:tr>
              <a:tr h="1885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A/swine/Belgium/Gent-166/2021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>
                          <a:effectLst/>
                        </a:rPr>
                        <a:t>H1N2</a:t>
                      </a:r>
                      <a:endParaRPr lang="nl-B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>
                          <a:effectLst/>
                        </a:rPr>
                        <a:t>C</a:t>
                      </a:r>
                      <a:endParaRPr lang="nl-B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H1hu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N2s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>
                          <a:effectLst/>
                        </a:rPr>
                        <a:t> </a:t>
                      </a:r>
                      <a:endParaRPr lang="nl-B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>
                          <a:effectLst/>
                        </a:rPr>
                        <a:t>av</a:t>
                      </a:r>
                      <a:endParaRPr lang="nl-B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av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av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av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av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av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2741752"/>
                  </a:ext>
                </a:extLst>
              </a:tr>
              <a:tr h="1885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A/swine/Belgium/Gent-167/2021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>
                          <a:effectLst/>
                        </a:rPr>
                        <a:t>H1N1</a:t>
                      </a:r>
                      <a:endParaRPr lang="nl-B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>
                          <a:effectLst/>
                        </a:rPr>
                        <a:t>M</a:t>
                      </a:r>
                      <a:endParaRPr lang="nl-B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>
                          <a:effectLst/>
                        </a:rPr>
                        <a:t>H1av</a:t>
                      </a:r>
                      <a:endParaRPr lang="nl-B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N1av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>
                          <a:effectLst/>
                        </a:rPr>
                        <a:t> </a:t>
                      </a:r>
                      <a:endParaRPr lang="nl-B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av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av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av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av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 err="1">
                          <a:effectLst/>
                        </a:rPr>
                        <a:t>pdm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av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720373"/>
                  </a:ext>
                </a:extLst>
              </a:tr>
              <a:tr h="1885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A/swine/Belgium/Gent-168/2021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>
                          <a:effectLst/>
                        </a:rPr>
                        <a:t>H1N2</a:t>
                      </a:r>
                      <a:endParaRPr lang="nl-B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>
                          <a:effectLst/>
                        </a:rPr>
                        <a:t>R</a:t>
                      </a:r>
                      <a:endParaRPr lang="nl-B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H1pdm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N2g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>
                          <a:effectLst/>
                        </a:rPr>
                        <a:t> </a:t>
                      </a:r>
                      <a:endParaRPr lang="nl-B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 err="1">
                          <a:effectLst/>
                        </a:rPr>
                        <a:t>pdm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 err="1">
                          <a:effectLst/>
                        </a:rPr>
                        <a:t>pdm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 err="1">
                          <a:effectLst/>
                        </a:rPr>
                        <a:t>pdm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 err="1">
                          <a:effectLst/>
                        </a:rPr>
                        <a:t>pdm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 err="1">
                          <a:effectLst/>
                        </a:rPr>
                        <a:t>pdm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 err="1">
                          <a:effectLst/>
                        </a:rPr>
                        <a:t>pdm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828536"/>
                  </a:ext>
                </a:extLst>
              </a:tr>
              <a:tr h="1885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A/swine/Belgium/Gent-171/2021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>
                          <a:effectLst/>
                        </a:rPr>
                        <a:t>H1N1</a:t>
                      </a:r>
                      <a:endParaRPr lang="nl-B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>
                          <a:effectLst/>
                        </a:rPr>
                        <a:t>M</a:t>
                      </a:r>
                      <a:endParaRPr lang="nl-B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>
                          <a:effectLst/>
                        </a:rPr>
                        <a:t>H1av</a:t>
                      </a:r>
                      <a:endParaRPr lang="nl-B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N1av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>
                          <a:effectLst/>
                        </a:rPr>
                        <a:t> </a:t>
                      </a:r>
                      <a:endParaRPr lang="nl-B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av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av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av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av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 err="1">
                          <a:effectLst/>
                        </a:rPr>
                        <a:t>pdm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</a:rPr>
                        <a:t>av</a:t>
                      </a:r>
                      <a:endParaRPr lang="nl-B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15" marR="50815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3398983"/>
                  </a:ext>
                </a:extLst>
              </a:tr>
            </a:tbl>
          </a:graphicData>
        </a:graphic>
      </p:graphicFrame>
      <p:sp>
        <p:nvSpPr>
          <p:cNvPr id="4" name="Tekstvak 3">
            <a:extLst>
              <a:ext uri="{FF2B5EF4-FFF2-40B4-BE49-F238E27FC236}">
                <a16:creationId xmlns:a16="http://schemas.microsoft.com/office/drawing/2014/main" id="{BEB4579B-DBFB-E81D-AD51-22EB1AE75B96}"/>
              </a:ext>
            </a:extLst>
          </p:cNvPr>
          <p:cNvSpPr txBox="1"/>
          <p:nvPr/>
        </p:nvSpPr>
        <p:spPr>
          <a:xfrm>
            <a:off x="1501945" y="4495349"/>
            <a:ext cx="3862143" cy="1021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l-NL" sz="1400" dirty="0"/>
              <a:t>European </a:t>
            </a:r>
            <a:r>
              <a:rPr lang="nl-NL" sz="1400" dirty="0" err="1"/>
              <a:t>avian</a:t>
            </a:r>
            <a:r>
              <a:rPr lang="nl-NL" sz="1400" dirty="0"/>
              <a:t>-like H1N1</a:t>
            </a:r>
          </a:p>
          <a:p>
            <a:pPr>
              <a:lnSpc>
                <a:spcPct val="150000"/>
              </a:lnSpc>
            </a:pPr>
            <a:r>
              <a:rPr lang="nl-NL" sz="1400" dirty="0"/>
              <a:t>European human-like H1N2</a:t>
            </a:r>
          </a:p>
          <a:p>
            <a:pPr>
              <a:lnSpc>
                <a:spcPct val="150000"/>
              </a:lnSpc>
            </a:pPr>
            <a:r>
              <a:rPr lang="nl-NL" sz="1400" dirty="0"/>
              <a:t>2009 </a:t>
            </a:r>
            <a:r>
              <a:rPr lang="nl-NL" sz="1400" dirty="0" err="1"/>
              <a:t>pandemic</a:t>
            </a:r>
            <a:r>
              <a:rPr lang="nl-NL" sz="1400" dirty="0"/>
              <a:t> H1N1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416455E8-CA08-475E-6ED1-9715F045FB01}"/>
              </a:ext>
            </a:extLst>
          </p:cNvPr>
          <p:cNvSpPr/>
          <p:nvPr/>
        </p:nvSpPr>
        <p:spPr bwMode="auto">
          <a:xfrm>
            <a:off x="1151434" y="4641619"/>
            <a:ext cx="216024" cy="176507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62BBEBC8-92CC-FE33-2857-B63B7185BAFB}"/>
              </a:ext>
            </a:extLst>
          </p:cNvPr>
          <p:cNvSpPr/>
          <p:nvPr/>
        </p:nvSpPr>
        <p:spPr bwMode="auto">
          <a:xfrm>
            <a:off x="1151434" y="4962821"/>
            <a:ext cx="216024" cy="176507"/>
          </a:xfrm>
          <a:prstGeom prst="rect">
            <a:avLst/>
          </a:prstGeom>
          <a:solidFill>
            <a:srgbClr val="FF66FF"/>
          </a:solidFill>
          <a:ln w="9525" cap="flat" cmpd="sng" algn="ctr">
            <a:solidFill>
              <a:srgbClr val="FF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EF74A985-A0DB-7D5C-387F-1BBDEEAEDCBD}"/>
              </a:ext>
            </a:extLst>
          </p:cNvPr>
          <p:cNvSpPr/>
          <p:nvPr/>
        </p:nvSpPr>
        <p:spPr bwMode="auto">
          <a:xfrm>
            <a:off x="1151434" y="5284024"/>
            <a:ext cx="216024" cy="176507"/>
          </a:xfrm>
          <a:prstGeom prst="rect">
            <a:avLst/>
          </a:prstGeom>
          <a:solidFill>
            <a:schemeClr val="accent6"/>
          </a:solidFill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E84E550B-0B57-3739-7DCE-E51F22912E59}"/>
              </a:ext>
            </a:extLst>
          </p:cNvPr>
          <p:cNvSpPr/>
          <p:nvPr/>
        </p:nvSpPr>
        <p:spPr bwMode="auto">
          <a:xfrm>
            <a:off x="5102345" y="4933530"/>
            <a:ext cx="216024" cy="176507"/>
          </a:xfrm>
          <a:prstGeom prst="rect">
            <a:avLst/>
          </a:prstGeom>
          <a:solidFill>
            <a:srgbClr val="FF66FF"/>
          </a:solidFill>
          <a:ln w="9525" cap="flat" cmpd="sng" algn="ctr">
            <a:solidFill>
              <a:srgbClr val="FF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B2BF07E9-2D39-9E88-A54A-731FA4DB7FF9}"/>
              </a:ext>
            </a:extLst>
          </p:cNvPr>
          <p:cNvSpPr/>
          <p:nvPr/>
        </p:nvSpPr>
        <p:spPr bwMode="auto">
          <a:xfrm>
            <a:off x="5102345" y="4641619"/>
            <a:ext cx="216024" cy="176507"/>
          </a:xfrm>
          <a:prstGeom prst="rect">
            <a:avLst/>
          </a:prstGeom>
          <a:solidFill>
            <a:srgbClr val="00CCFF"/>
          </a:solidFill>
          <a:ln w="9525" cap="flat" cmpd="sng" algn="ctr">
            <a:solidFill>
              <a:srgbClr val="00CC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6C9759A6-FC63-C319-3434-574F918ECE4A}"/>
              </a:ext>
            </a:extLst>
          </p:cNvPr>
          <p:cNvSpPr txBox="1"/>
          <p:nvPr/>
        </p:nvSpPr>
        <p:spPr>
          <a:xfrm>
            <a:off x="5364088" y="4495349"/>
            <a:ext cx="3168352" cy="6987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/>
              <a:t>A/swine/Gent/1/84-like N2</a:t>
            </a:r>
          </a:p>
          <a:p>
            <a:pPr>
              <a:lnSpc>
                <a:spcPct val="150000"/>
              </a:lnSpc>
            </a:pPr>
            <a:r>
              <a:rPr lang="en-US" sz="1400" dirty="0"/>
              <a:t>A/swine/Scotland/410440/94-like N2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CB974B59-E6FD-5A16-1648-B17DB8654876}"/>
              </a:ext>
            </a:extLst>
          </p:cNvPr>
          <p:cNvSpPr txBox="1"/>
          <p:nvPr/>
        </p:nvSpPr>
        <p:spPr>
          <a:xfrm>
            <a:off x="457200" y="3944387"/>
            <a:ext cx="734481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*Nomenclature followed the system introduced by Watson et al. (2015)</a:t>
            </a:r>
            <a:endParaRPr lang="nl-BE" sz="1200" dirty="0"/>
          </a:p>
        </p:txBody>
      </p:sp>
    </p:spTree>
    <p:extLst>
      <p:ext uri="{BB962C8B-B14F-4D97-AF65-F5344CB8AC3E}">
        <p14:creationId xmlns:p14="http://schemas.microsoft.com/office/powerpoint/2010/main" val="192107138"/>
      </p:ext>
    </p:extLst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F51D61F824C5940B87707122AB9185B" ma:contentTypeVersion="22" ma:contentTypeDescription="Create a new document." ma:contentTypeScope="" ma:versionID="3056d70cbe84d0cd9af82cda31a227b0">
  <xsd:schema xmlns:xsd="http://www.w3.org/2001/XMLSchema" xmlns:xs="http://www.w3.org/2001/XMLSchema" xmlns:p="http://schemas.microsoft.com/office/2006/metadata/properties" xmlns:ns2="b3c0632f-1aac-405a-83be-a3649c619bd8" xmlns:ns3="a120b92d-f760-4527-8f9c-53ccddd68d30" targetNamespace="http://schemas.microsoft.com/office/2006/metadata/properties" ma:root="true" ma:fieldsID="dbca4410057ef046c509d87f8216d90b" ns2:_="" ns3:_="">
    <xsd:import namespace="b3c0632f-1aac-405a-83be-a3649c619bd8"/>
    <xsd:import namespace="a120b92d-f760-4527-8f9c-53ccddd68d3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Status" minOccurs="0"/>
                <xsd:element ref="ns2:Note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Department" minOccurs="0"/>
                <xsd:element ref="ns2:Comment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c0632f-1aac-405a-83be-a3649c619b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Status" ma:index="20" nillable="true" ma:displayName="Status" ma:description="Document status" ma:format="Dropdown" ma:internalName="Status">
      <xsd:simpleType>
        <xsd:restriction base="dms:Choice">
          <xsd:enumeration value="Original"/>
          <xsd:enumeration value="In progress"/>
          <xsd:enumeration value="For validation"/>
          <xsd:enumeration value="Validated"/>
          <xsd:enumeration value="Final"/>
          <xsd:enumeration value="Resource"/>
          <xsd:enumeration value="Copied HOME"/>
          <xsd:enumeration value="Locked to editing"/>
          <xsd:enumeration value="Template"/>
          <xsd:enumeration value="Translation check"/>
          <xsd:enumeration value="For deletion"/>
          <xsd:enumeration value="Old"/>
        </xsd:restriction>
      </xsd:simpleType>
    </xsd:element>
    <xsd:element name="Notes" ma:index="21" nillable="true" ma:displayName="Notes" ma:description="Comments" ma:format="Dropdown" ma:internalName="Notes">
      <xsd:simpleType>
        <xsd:restriction base="dms:Note">
          <xsd:maxLength value="255"/>
        </xsd:restriction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ad0b2da7-f7f1-4ade-bc4d-78491eef27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Department" ma:index="26" nillable="true" ma:displayName="Department" ma:format="Dropdown" ma:internalName="Department">
      <xsd:simpleType>
        <xsd:restriction base="dms:Choice">
          <xsd:enumeration value="Sci"/>
          <xsd:enumeration value="Status"/>
          <xsd:enumeration value="Vaccine"/>
        </xsd:restriction>
      </xsd:simpleType>
    </xsd:element>
    <xsd:element name="Comments" ma:index="27" nillable="true" ma:displayName="Comments" ma:description="Description of the principal use of the version" ma:format="Dropdown" ma:internalName="Comments">
      <xsd:simpleType>
        <xsd:restriction base="dms:Note">
          <xsd:maxLength value="255"/>
        </xsd:restriction>
      </xsd:simpleType>
    </xsd:element>
    <xsd:element name="MediaServiceObjectDetectorVersions" ma:index="2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20b92d-f760-4527-8f9c-53ccddd68d3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3c9e5f9e-9505-4ebb-b168-a108e6163dcd}" ma:internalName="TaxCatchAll" ma:showField="CatchAllData" ma:web="a120b92d-f760-4527-8f9c-53ccddd68d3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3c0632f-1aac-405a-83be-a3649c619bd8">
      <Terms xmlns="http://schemas.microsoft.com/office/infopath/2007/PartnerControls"/>
    </lcf76f155ced4ddcb4097134ff3c332f>
    <TaxCatchAll xmlns="a120b92d-f760-4527-8f9c-53ccddd68d30" xsi:nil="true"/>
    <Notes xmlns="b3c0632f-1aac-405a-83be-a3649c619bd8" xsi:nil="true"/>
    <Comments xmlns="b3c0632f-1aac-405a-83be-a3649c619bd8" xsi:nil="true"/>
    <Department xmlns="b3c0632f-1aac-405a-83be-a3649c619bd8" xsi:nil="true"/>
    <Status xmlns="b3c0632f-1aac-405a-83be-a3649c619bd8" xsi:nil="true"/>
  </documentManagement>
</p:properties>
</file>

<file path=customXml/itemProps1.xml><?xml version="1.0" encoding="utf-8"?>
<ds:datastoreItem xmlns:ds="http://schemas.openxmlformats.org/officeDocument/2006/customXml" ds:itemID="{2A24EC43-5A47-4458-996C-53706041F14B}"/>
</file>

<file path=customXml/itemProps2.xml><?xml version="1.0" encoding="utf-8"?>
<ds:datastoreItem xmlns:ds="http://schemas.openxmlformats.org/officeDocument/2006/customXml" ds:itemID="{97E35B46-0671-4A41-AE5D-689B50C2CFC4}"/>
</file>

<file path=customXml/itemProps3.xml><?xml version="1.0" encoding="utf-8"?>
<ds:datastoreItem xmlns:ds="http://schemas.openxmlformats.org/officeDocument/2006/customXml" ds:itemID="{9AC1F733-8636-4879-BEFD-F564A091B729}"/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402</Words>
  <Application>Microsoft Macintosh PowerPoint</Application>
  <PresentationFormat>On-screen Show (4:3)</PresentationFormat>
  <Paragraphs>189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Univers Condensed</vt:lpstr>
      <vt:lpstr>Modèle par défaut</vt:lpstr>
      <vt:lpstr> Prof. dr. Kristien Van Reeth Laboratory of Virology, Faculty of Veterinary Medicine, Ghent University </vt:lpstr>
      <vt:lpstr> </vt:lpstr>
      <vt:lpstr> 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Keith Hamilton OFFLU Coordinator OIE Scientific and Technical  Department</dc:title>
  <dc:creator>OIE</dc:creator>
  <cp:lastModifiedBy>Microsoft Office User</cp:lastModifiedBy>
  <cp:revision>10</cp:revision>
  <dcterms:created xsi:type="dcterms:W3CDTF">2017-03-21T10:40:05Z</dcterms:created>
  <dcterms:modified xsi:type="dcterms:W3CDTF">2022-06-15T17:14:52Z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0x010100DF51D61F824C5940B87707122AB9185B</vt:lpwstr>
  </property>
</Properties>
</file>